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0" r:id="rId3"/>
    <p:sldId id="257" r:id="rId4"/>
    <p:sldId id="272" r:id="rId5"/>
    <p:sldId id="274" r:id="rId6"/>
    <p:sldId id="275" r:id="rId7"/>
    <p:sldId id="273" r:id="rId8"/>
    <p:sldId id="286" r:id="rId9"/>
    <p:sldId id="287" r:id="rId10"/>
    <p:sldId id="276" r:id="rId11"/>
    <p:sldId id="288" r:id="rId12"/>
    <p:sldId id="277" r:id="rId13"/>
    <p:sldId id="278" r:id="rId14"/>
    <p:sldId id="280" r:id="rId15"/>
    <p:sldId id="281" r:id="rId16"/>
    <p:sldId id="289" r:id="rId17"/>
    <p:sldId id="290" r:id="rId18"/>
    <p:sldId id="282" r:id="rId19"/>
    <p:sldId id="283" r:id="rId20"/>
    <p:sldId id="284" r:id="rId21"/>
    <p:sldId id="291" r:id="rId22"/>
    <p:sldId id="292" r:id="rId23"/>
    <p:sldId id="285" r:id="rId24"/>
    <p:sldId id="29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is"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50" autoAdjust="0"/>
    <p:restoredTop sz="96803" autoAdjust="0"/>
  </p:normalViewPr>
  <p:slideViewPr>
    <p:cSldViewPr>
      <p:cViewPr varScale="1">
        <p:scale>
          <a:sx n="71" d="100"/>
          <a:sy n="71" d="100"/>
        </p:scale>
        <p:origin x="-141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DA4CFFF-1A92-44C1-A42D-1E197C7EFD4D}" type="datetimeFigureOut">
              <a:rPr lang="he-IL" smtClean="0"/>
              <a:t>י"ג/תשרי/תשע"ד</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F3C9ACD-6B45-4FC5-9E07-74A062D419AE}" type="slidenum">
              <a:rPr lang="he-IL" smtClean="0"/>
              <a:t>‹#›</a:t>
            </a:fld>
            <a:endParaRPr lang="he-IL"/>
          </a:p>
        </p:txBody>
      </p:sp>
    </p:spTree>
    <p:extLst>
      <p:ext uri="{BB962C8B-B14F-4D97-AF65-F5344CB8AC3E}">
        <p14:creationId xmlns:p14="http://schemas.microsoft.com/office/powerpoint/2010/main" val="40265222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he-IL" sz="7200" b="1" dirty="0" smtClean="0">
                <a:solidFill>
                  <a:schemeClr val="accent3"/>
                </a:solidFill>
                <a:effectLst>
                  <a:outerShdw blurRad="38100" dist="38100" dir="2700000" algn="tl">
                    <a:srgbClr val="000000">
                      <a:alpha val="43137"/>
                    </a:srgbClr>
                  </a:outerShdw>
                </a:effectLst>
              </a:rPr>
              <a:t>צדקיהו</a:t>
            </a:r>
            <a:r>
              <a:rPr lang="en-GB" sz="7200" b="1" dirty="0" smtClean="0">
                <a:solidFill>
                  <a:schemeClr val="accent3"/>
                </a:solidFill>
                <a:effectLst>
                  <a:outerShdw blurRad="38100" dist="38100" dir="2700000" algn="tl">
                    <a:srgbClr val="000000">
                      <a:alpha val="43137"/>
                    </a:srgbClr>
                  </a:outerShdw>
                </a:effectLst>
              </a:rPr>
              <a:t> </a:t>
            </a:r>
            <a:br>
              <a:rPr lang="en-GB" sz="7200" b="1" dirty="0" smtClean="0">
                <a:solidFill>
                  <a:schemeClr val="accent3"/>
                </a:solidFill>
                <a:effectLst>
                  <a:outerShdw blurRad="38100" dist="38100" dir="2700000" algn="tl">
                    <a:srgbClr val="000000">
                      <a:alpha val="43137"/>
                    </a:srgbClr>
                  </a:outerShdw>
                </a:effectLst>
              </a:rPr>
            </a:br>
            <a:r>
              <a:rPr lang="en-GB" sz="7200" b="1" dirty="0" smtClean="0">
                <a:solidFill>
                  <a:schemeClr val="accent3"/>
                </a:solidFill>
                <a:effectLst>
                  <a:outerShdw blurRad="38100" dist="38100" dir="2700000" algn="tl">
                    <a:srgbClr val="000000">
                      <a:alpha val="43137"/>
                    </a:srgbClr>
                  </a:outerShdw>
                </a:effectLst>
              </a:rPr>
              <a:t>and the end of Bayit Rishon</a:t>
            </a:r>
            <a:endParaRPr lang="he-IL" sz="7200" b="1" dirty="0">
              <a:solidFill>
                <a:schemeClr val="accent3"/>
              </a:solidFill>
              <a:effectLst>
                <a:outerShdw blurRad="38100" dist="38100" dir="2700000" algn="tl">
                  <a:srgbClr val="000000">
                    <a:alpha val="43137"/>
                  </a:srgbClr>
                </a:outerShdw>
              </a:effectLst>
            </a:endParaRPr>
          </a:p>
        </p:txBody>
      </p:sp>
      <p:sp>
        <p:nvSpPr>
          <p:cNvPr id="3" name="TextBox 1"/>
          <p:cNvSpPr txBox="1"/>
          <p:nvPr/>
        </p:nvSpPr>
        <p:spPr>
          <a:xfrm>
            <a:off x="899592" y="6059269"/>
            <a:ext cx="7344816" cy="646331"/>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0"/>
            <a:r>
              <a:rPr lang="en-GB" dirty="0"/>
              <a:t>© </a:t>
            </a:r>
            <a:r>
              <a:rPr lang="en-GB" dirty="0" err="1"/>
              <a:t>Shaalvim</a:t>
            </a:r>
            <a:r>
              <a:rPr lang="en-GB" dirty="0"/>
              <a:t> For Women and Rabbi </a:t>
            </a:r>
            <a:r>
              <a:rPr lang="en-GB" dirty="0" err="1"/>
              <a:t>Menachem</a:t>
            </a:r>
            <a:r>
              <a:rPr lang="en-GB" dirty="0"/>
              <a:t> </a:t>
            </a:r>
            <a:r>
              <a:rPr lang="en-GB" dirty="0" err="1"/>
              <a:t>Leibtag</a:t>
            </a:r>
            <a:r>
              <a:rPr lang="en-GB" dirty="0"/>
              <a:t>.</a:t>
            </a:r>
            <a:endParaRPr lang="en-US" dirty="0"/>
          </a:p>
          <a:p>
            <a:pPr algn="ctr" rtl="0"/>
            <a:r>
              <a:rPr lang="en-GB" dirty="0"/>
              <a:t>Please feel free to use and share but please give credit to the above parties. </a:t>
            </a:r>
            <a:endParaRPr lang="en-US" dirty="0"/>
          </a:p>
        </p:txBody>
      </p:sp>
    </p:spTree>
    <p:extLst>
      <p:ext uri="{BB962C8B-B14F-4D97-AF65-F5344CB8AC3E}">
        <p14:creationId xmlns:p14="http://schemas.microsoft.com/office/powerpoint/2010/main" val="340517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ירמיהו פרק כז</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0" y="1295400"/>
            <a:ext cx="5181600" cy="5351929"/>
          </a:xfrm>
        </p:spPr>
        <p:txBody>
          <a:bodyPr>
            <a:noAutofit/>
          </a:bodyPr>
          <a:lstStyle/>
          <a:p>
            <a:pPr marL="0" indent="0" algn="r" rtl="1">
              <a:buNone/>
            </a:pPr>
            <a:r>
              <a:rPr lang="he-IL" sz="2000" b="1" dirty="0" smtClean="0">
                <a:cs typeface="David" pitchFamily="34" charset="-79"/>
              </a:rPr>
              <a:t>ב</a:t>
            </a:r>
            <a:r>
              <a:rPr lang="he-IL" sz="2000" dirty="0" smtClean="0">
                <a:cs typeface="David" pitchFamily="34" charset="-79"/>
              </a:rPr>
              <a:t> </a:t>
            </a:r>
            <a:r>
              <a:rPr lang="he-IL" sz="2000" b="1" dirty="0">
                <a:solidFill>
                  <a:schemeClr val="accent1"/>
                </a:solidFill>
                <a:cs typeface="David" pitchFamily="34" charset="-79"/>
              </a:rPr>
              <a:t>כֹּה-אָמַר יְהוָה אֵלַי עֲשֵׂה לְךָ מוֹסֵרוֹת וּמֹטוֹת וּנְתַתָּם עַל-צַוָּארֶךָ. </a:t>
            </a:r>
            <a:endParaRPr lang="en-US" sz="2000" b="1" dirty="0">
              <a:solidFill>
                <a:schemeClr val="accent1"/>
              </a:solidFill>
              <a:cs typeface="David" pitchFamily="34" charset="-79"/>
            </a:endParaRPr>
          </a:p>
          <a:p>
            <a:pPr marL="0" indent="0" algn="r" rtl="1">
              <a:buNone/>
            </a:pPr>
            <a:r>
              <a:rPr lang="he-IL" sz="2000" b="1" dirty="0" smtClean="0">
                <a:cs typeface="David" pitchFamily="34" charset="-79"/>
              </a:rPr>
              <a:t>ג</a:t>
            </a:r>
            <a:r>
              <a:rPr lang="he-IL" sz="2000" dirty="0" smtClean="0">
                <a:cs typeface="David" pitchFamily="34" charset="-79"/>
              </a:rPr>
              <a:t> </a:t>
            </a:r>
            <a:r>
              <a:rPr lang="he-IL" sz="2000" b="1" dirty="0">
                <a:solidFill>
                  <a:schemeClr val="accent6"/>
                </a:solidFill>
                <a:cs typeface="David" pitchFamily="34" charset="-79"/>
              </a:rPr>
              <a:t>וְשִׁלַּחְתָּם אֶל-מֶלֶךְ אֱדוֹם וְאֶל-מֶלֶךְ מוֹאָב וְאֶל-מֶלֶךְ בְּנֵי עַמּוֹן וְאֶל-מֶלֶךְ צֹר וְאֶל-מֶלֶךְ צִידוֹן בְּיַד מַלְאָכִים הַבָּאִים יְרוּשָׁלִַם אֶל-צִדְקִיָּהוּ מֶלֶךְ יְהוּדָה. </a:t>
            </a:r>
            <a:endParaRPr lang="en-US" sz="2000" b="1" dirty="0">
              <a:solidFill>
                <a:schemeClr val="accent6"/>
              </a:solidFill>
              <a:cs typeface="David" pitchFamily="34" charset="-79"/>
            </a:endParaRPr>
          </a:p>
          <a:p>
            <a:pPr marL="0" indent="0" algn="r" rtl="1">
              <a:buNone/>
            </a:pPr>
            <a:r>
              <a:rPr lang="he-IL" sz="2000" b="1" dirty="0" smtClean="0">
                <a:cs typeface="David" pitchFamily="34" charset="-79"/>
              </a:rPr>
              <a:t>ד</a:t>
            </a:r>
            <a:r>
              <a:rPr lang="he-IL" sz="2000" dirty="0" smtClean="0">
                <a:cs typeface="David" pitchFamily="34" charset="-79"/>
              </a:rPr>
              <a:t> </a:t>
            </a:r>
            <a:r>
              <a:rPr lang="he-IL" sz="2000" dirty="0">
                <a:cs typeface="David" pitchFamily="34" charset="-79"/>
              </a:rPr>
              <a:t>וְצִוִּיתָ אֹתָם אֶל-אֲדֹנֵיהֶם לֵאמֹר כֹּה-אָמַר יְהוָה צְבָאוֹת אֱלֹהֵי יִשְׂרָאֵל כֹּה תֹאמְרוּ אֶל-אֲדֹנֵיכֶם. </a:t>
            </a:r>
            <a:endParaRPr lang="en-US" sz="2000" dirty="0">
              <a:cs typeface="David" pitchFamily="34" charset="-79"/>
            </a:endParaRPr>
          </a:p>
          <a:p>
            <a:pPr marL="0" indent="0" algn="r" rtl="1">
              <a:buNone/>
            </a:pPr>
            <a:r>
              <a:rPr lang="he-IL" sz="2000" b="1" dirty="0">
                <a:cs typeface="David" pitchFamily="34" charset="-79"/>
              </a:rPr>
              <a:t>ה</a:t>
            </a:r>
            <a:r>
              <a:rPr lang="he-IL" sz="2000" dirty="0">
                <a:cs typeface="David" pitchFamily="34" charset="-79"/>
              </a:rPr>
              <a:t> </a:t>
            </a:r>
            <a:r>
              <a:rPr lang="he-IL" sz="2000" b="1" dirty="0">
                <a:solidFill>
                  <a:schemeClr val="accent5"/>
                </a:solidFill>
                <a:cs typeface="David" pitchFamily="34" charset="-79"/>
              </a:rPr>
              <a:t>אָנֹכִי עָשִׂיתִי אֶת-הָאָרֶץ אֶת-הָאָדָם וְאֶת-הַבְּהֵמָה אֲשֶׁר עַל-פְּנֵי הָאָרֶץ בְּכֹחִי הַגָּדוֹל וּבִזְרוֹעִי הַנְּטוּיָה וּנְתַתִּיהָ לַאֲשֶׁר יָשַׁר בְּעֵינָי. </a:t>
            </a:r>
            <a:endParaRPr lang="en-US" sz="2000" b="1" dirty="0">
              <a:solidFill>
                <a:schemeClr val="accent5"/>
              </a:solidFill>
              <a:cs typeface="David" pitchFamily="34" charset="-79"/>
            </a:endParaRPr>
          </a:p>
          <a:p>
            <a:pPr marL="0" indent="0" algn="r" rtl="1">
              <a:buNone/>
            </a:pPr>
            <a:r>
              <a:rPr lang="he-IL" sz="2000" b="1" dirty="0" smtClean="0">
                <a:cs typeface="David" pitchFamily="34" charset="-79"/>
              </a:rPr>
              <a:t>ו</a:t>
            </a:r>
            <a:r>
              <a:rPr lang="he-IL" sz="2000" dirty="0" smtClean="0">
                <a:cs typeface="David" pitchFamily="34" charset="-79"/>
              </a:rPr>
              <a:t> </a:t>
            </a:r>
            <a:r>
              <a:rPr lang="he-IL" sz="2000" b="1" dirty="0">
                <a:solidFill>
                  <a:schemeClr val="accent4"/>
                </a:solidFill>
                <a:cs typeface="David" pitchFamily="34" charset="-79"/>
              </a:rPr>
              <a:t>וְעַתָּה אָנֹכִי נָתַתִּי אֶת-כָּל-הָאֲרָצוֹת הָאֵלֶּה בְּיַד נְבוּכַדְנֶאצַּר מֶלֶךְ-בָּבֶל עַבְדִּי וְגַם אֶת-חַיַּת הַשָּׂדֶה נָתַתִּי לוֹ לְעָבְדוֹ. </a:t>
            </a:r>
            <a:endParaRPr lang="en-US" sz="2000" b="1" dirty="0">
              <a:solidFill>
                <a:schemeClr val="accent4"/>
              </a:solidFill>
              <a:cs typeface="David" pitchFamily="34" charset="-79"/>
            </a:endParaRPr>
          </a:p>
          <a:p>
            <a:pPr marL="0" indent="0" algn="r" rtl="1">
              <a:buNone/>
            </a:pPr>
            <a:r>
              <a:rPr lang="he-IL" sz="2000" b="1" dirty="0" smtClean="0">
                <a:cs typeface="David" pitchFamily="34" charset="-79"/>
              </a:rPr>
              <a:t>ז</a:t>
            </a:r>
            <a:r>
              <a:rPr lang="he-IL" sz="2000" dirty="0" smtClean="0">
                <a:cs typeface="David" pitchFamily="34" charset="-79"/>
              </a:rPr>
              <a:t> </a:t>
            </a:r>
            <a:r>
              <a:rPr lang="he-IL" sz="2000" dirty="0">
                <a:cs typeface="David" pitchFamily="34" charset="-79"/>
              </a:rPr>
              <a:t>וְעָבְדוּ אֹתוֹ כָּל-הַגּוֹיִם וְאֶת-בְּנוֹ וְאֶת-בֶּן-בְּנוֹ עַד בֹּא-עֵת אַרְצוֹ גַּם-הוּא וְעָבְדוּ בוֹ גּוֹיִם רַבִּים וּמְלָכִים גְּדֹלִים. </a:t>
            </a:r>
            <a:endParaRPr lang="en-US" sz="2000" dirty="0">
              <a:cs typeface="David" pitchFamily="34" charset="-79"/>
            </a:endParaRPr>
          </a:p>
        </p:txBody>
      </p:sp>
      <p:sp>
        <p:nvSpPr>
          <p:cNvPr id="4" name="Right Arrow Callout 3"/>
          <p:cNvSpPr/>
          <p:nvPr/>
        </p:nvSpPr>
        <p:spPr>
          <a:xfrm>
            <a:off x="76200" y="1295400"/>
            <a:ext cx="3733800" cy="1676400"/>
          </a:xfrm>
          <a:prstGeom prst="rightArrowCallout">
            <a:avLst>
              <a:gd name="adj1" fmla="val 25000"/>
              <a:gd name="adj2" fmla="val 25000"/>
              <a:gd name="adj3" fmla="val 11585"/>
              <a:gd name="adj4" fmla="val 92147"/>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Yirmiyahu is told to make some yokes and to place them on his neck. This is to symbolise the acceptance of the yoke of Bavel.</a:t>
            </a:r>
            <a:endParaRPr lang="he-IL" sz="2000" dirty="0"/>
          </a:p>
        </p:txBody>
      </p:sp>
      <p:sp>
        <p:nvSpPr>
          <p:cNvPr id="5" name="Right Arrow Callout 4"/>
          <p:cNvSpPr/>
          <p:nvPr/>
        </p:nvSpPr>
        <p:spPr>
          <a:xfrm>
            <a:off x="76200" y="3048000"/>
            <a:ext cx="3733800" cy="1600200"/>
          </a:xfrm>
          <a:prstGeom prst="rightArrowCallout">
            <a:avLst>
              <a:gd name="adj1" fmla="val 25000"/>
              <a:gd name="adj2" fmla="val 25000"/>
              <a:gd name="adj3" fmla="val 12395"/>
              <a:gd name="adj4" fmla="val 91609"/>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There are emissaries in Yerushalayim planning a rebellion against Bavel. Yirmiyahu gives each of them a yoke.</a:t>
            </a:r>
            <a:endParaRPr lang="he-IL" sz="2000" dirty="0"/>
          </a:p>
        </p:txBody>
      </p:sp>
      <p:sp>
        <p:nvSpPr>
          <p:cNvPr id="6" name="Right Arrow Callout 5"/>
          <p:cNvSpPr/>
          <p:nvPr/>
        </p:nvSpPr>
        <p:spPr>
          <a:xfrm>
            <a:off x="76200" y="4724400"/>
            <a:ext cx="3733800" cy="952500"/>
          </a:xfrm>
          <a:prstGeom prst="rightArrowCallout">
            <a:avLst>
              <a:gd name="adj1" fmla="val 25000"/>
              <a:gd name="adj2" fmla="val 25000"/>
              <a:gd name="adj3" fmla="val 16696"/>
              <a:gd name="adj4" fmla="val 92001"/>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G-d gives the Land to whoever He thinks is deserving.</a:t>
            </a:r>
            <a:endParaRPr lang="he-IL" sz="2000" dirty="0"/>
          </a:p>
        </p:txBody>
      </p:sp>
      <p:sp>
        <p:nvSpPr>
          <p:cNvPr id="7" name="Right Arrow Callout 6"/>
          <p:cNvSpPr/>
          <p:nvPr/>
        </p:nvSpPr>
        <p:spPr>
          <a:xfrm>
            <a:off x="76200" y="5791200"/>
            <a:ext cx="3733800" cy="856129"/>
          </a:xfrm>
          <a:prstGeom prst="rightArrowCallout">
            <a:avLst>
              <a:gd name="adj1" fmla="val 25000"/>
              <a:gd name="adj2" fmla="val 25000"/>
              <a:gd name="adj3" fmla="val 25000"/>
              <a:gd name="adj4" fmla="val 91608"/>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G-d is giving the Land to the Babylonians.</a:t>
            </a:r>
            <a:endParaRPr lang="he-IL" sz="2000" dirty="0"/>
          </a:p>
        </p:txBody>
      </p:sp>
    </p:spTree>
    <p:extLst>
      <p:ext uri="{BB962C8B-B14F-4D97-AF65-F5344CB8AC3E}">
        <p14:creationId xmlns:p14="http://schemas.microsoft.com/office/powerpoint/2010/main" val="15308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righ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0-#ppt_w/2"/>
                                          </p:val>
                                        </p:tav>
                                        <p:tav tm="100000">
                                          <p:val>
                                            <p:strVal val="#ppt_x"/>
                                          </p:val>
                                        </p:tav>
                                      </p:tavLst>
                                    </p:anim>
                                    <p:anim calcmode="lin" valueType="num">
                                      <p:cBhvr additive="base">
                                        <p:cTn id="4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wipe(right)">
                                      <p:cBhvr>
                                        <p:cTn id="45" dur="500"/>
                                        <p:tgtEl>
                                          <p:spTgt spid="3">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 calcmode="lin" valueType="num">
                                      <p:cBhvr additive="base">
                                        <p:cTn id="50" dur="500" fill="hold"/>
                                        <p:tgtEl>
                                          <p:spTgt spid="7"/>
                                        </p:tgtEl>
                                        <p:attrNameLst>
                                          <p:attrName>ppt_x</p:attrName>
                                        </p:attrNameLst>
                                      </p:cBhvr>
                                      <p:tavLst>
                                        <p:tav tm="0">
                                          <p:val>
                                            <p:strVal val="0-#ppt_w/2"/>
                                          </p:val>
                                        </p:tav>
                                        <p:tav tm="100000">
                                          <p:val>
                                            <p:strVal val="#ppt_x"/>
                                          </p:val>
                                        </p:tav>
                                      </p:tavLst>
                                    </p:anim>
                                    <p:anim calcmode="lin" valueType="num">
                                      <p:cBhvr additive="base">
                                        <p:cTn id="51"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ntr" presetSubtype="2"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wipe(right)">
                                      <p:cBhvr>
                                        <p:cTn id="5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ירמיהו פרק כז</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33600" y="1143000"/>
            <a:ext cx="6858000" cy="4525963"/>
          </a:xfrm>
        </p:spPr>
        <p:txBody>
          <a:bodyPr>
            <a:noAutofit/>
          </a:bodyPr>
          <a:lstStyle/>
          <a:p>
            <a:pPr marL="0" indent="0" algn="r" rtl="1">
              <a:buNone/>
            </a:pPr>
            <a:r>
              <a:rPr lang="he-IL" sz="2000" b="1" dirty="0" smtClean="0">
                <a:cs typeface="David" pitchFamily="34" charset="-79"/>
              </a:rPr>
              <a:t>ח</a:t>
            </a:r>
            <a:r>
              <a:rPr lang="he-IL" sz="2000" dirty="0" smtClean="0">
                <a:cs typeface="David" pitchFamily="34" charset="-79"/>
              </a:rPr>
              <a:t> </a:t>
            </a:r>
            <a:r>
              <a:rPr lang="he-IL" sz="2000" dirty="0">
                <a:cs typeface="David" pitchFamily="34" charset="-79"/>
              </a:rPr>
              <a:t>ו</a:t>
            </a:r>
            <a:r>
              <a:rPr lang="he-IL" sz="2000" b="1" dirty="0">
                <a:solidFill>
                  <a:schemeClr val="accent2"/>
                </a:solidFill>
                <a:cs typeface="David" pitchFamily="34" charset="-79"/>
              </a:rPr>
              <a:t>ְהָיָה הַגּוֹי וְהַמַּמְלָכָה אֲשֶׁר לֹא-יַעַבְדוּ אֹתוֹ אֶת-נְבוּכַדְנֶאצַּר מֶלֶךְ-בָּבֶל וְאֵת אֲשֶׁר לֹא-יִתֵּן אֶת-צַוָּארוֹ בְּעֹל מֶלֶךְ בָּבֶל בַּחֶרֶב וּבָרָעָב וּבַדֶּבֶר אֶפְקֹד עַל-הַגּוֹי הַהוּא נְאֻם-יְהוָה עַד-תֻּמִּי אֹתָם בְּיָדוֹ. </a:t>
            </a:r>
            <a:endParaRPr lang="en-US" sz="2000" b="1" dirty="0">
              <a:solidFill>
                <a:schemeClr val="accent2"/>
              </a:solidFill>
              <a:cs typeface="David" pitchFamily="34" charset="-79"/>
            </a:endParaRPr>
          </a:p>
          <a:p>
            <a:pPr marL="0" indent="0" algn="r" rtl="1">
              <a:buNone/>
            </a:pPr>
            <a:r>
              <a:rPr lang="he-IL" sz="2000" b="1" dirty="0" smtClean="0">
                <a:cs typeface="David" pitchFamily="34" charset="-79"/>
              </a:rPr>
              <a:t>ט</a:t>
            </a:r>
            <a:r>
              <a:rPr lang="he-IL" sz="2000" dirty="0" smtClean="0">
                <a:cs typeface="David" pitchFamily="34" charset="-79"/>
              </a:rPr>
              <a:t> </a:t>
            </a:r>
            <a:r>
              <a:rPr lang="he-IL" sz="2000" dirty="0">
                <a:cs typeface="David" pitchFamily="34" charset="-79"/>
              </a:rPr>
              <a:t>וְאַתֶּם אַל-תִּשְׁמְעוּ אֶל-נְבִיאֵיכֶם וְאֶל-קֹסְמֵיכֶם וְאֶל חֲלֹמֹתֵיכֶם וְאֶל-עֹנְנֵיכֶם וְאֶל-כַּשָּׁפֵיכֶם אֲשֶׁר-הֵם אֹמְרִים אֲלֵיכֶם לֵאמֹר לֹא תַעַבְדוּ אֶת-מֶלֶךְ בָּבֶל. </a:t>
            </a:r>
            <a:endParaRPr lang="en-US" sz="2000" dirty="0">
              <a:cs typeface="David" pitchFamily="34" charset="-79"/>
            </a:endParaRPr>
          </a:p>
          <a:p>
            <a:pPr marL="0" indent="0" algn="r" rtl="1">
              <a:buNone/>
            </a:pPr>
            <a:r>
              <a:rPr lang="he-IL" sz="2000" b="1" dirty="0">
                <a:cs typeface="David" pitchFamily="34" charset="-79"/>
              </a:rPr>
              <a:t>י</a:t>
            </a:r>
            <a:r>
              <a:rPr lang="he-IL" sz="2000" dirty="0">
                <a:cs typeface="David" pitchFamily="34" charset="-79"/>
              </a:rPr>
              <a:t> כִּי שֶׁקֶר הֵם נִבְּאִים לָכֶם לְמַעַן הַרְחִיק אֶתְכֶם מֵעַל אַדְמַתְכֶם וְהִדַּחְתִּי אֶתְכֶם וַאֲבַדְתֶּם. </a:t>
            </a:r>
            <a:endParaRPr lang="en-US" sz="2000" dirty="0">
              <a:cs typeface="David" pitchFamily="34" charset="-79"/>
            </a:endParaRPr>
          </a:p>
          <a:p>
            <a:pPr marL="0" indent="0" algn="r" rtl="1">
              <a:buNone/>
            </a:pPr>
            <a:r>
              <a:rPr lang="he-IL" sz="2000" b="1" dirty="0">
                <a:cs typeface="David" pitchFamily="34" charset="-79"/>
              </a:rPr>
              <a:t>יא</a:t>
            </a:r>
            <a:r>
              <a:rPr lang="he-IL" sz="2000" dirty="0">
                <a:cs typeface="David" pitchFamily="34" charset="-79"/>
              </a:rPr>
              <a:t> וְהַגּוֹי אֲשֶׁר יָבִיא אֶת-צַוָּארוֹ בְּעֹל מֶלֶךְ-בָּבֶל וַעֲבָדוֹ וְהִנַּחְתִּיו עַל-אַדְמָתוֹ נְאֻם-יְהוָה וַעֲבָדָהּ וְיָשַׁב בָּהּ. </a:t>
            </a:r>
            <a:endParaRPr lang="en-US" sz="2000" dirty="0">
              <a:cs typeface="David" pitchFamily="34" charset="-79"/>
            </a:endParaRPr>
          </a:p>
          <a:p>
            <a:pPr marL="0" indent="0" algn="r" rtl="1">
              <a:buNone/>
            </a:pPr>
            <a:r>
              <a:rPr lang="he-IL" sz="2000" b="1" dirty="0">
                <a:cs typeface="David" pitchFamily="34" charset="-79"/>
              </a:rPr>
              <a:t>יב</a:t>
            </a:r>
            <a:r>
              <a:rPr lang="he-IL" sz="2000" dirty="0">
                <a:cs typeface="David" pitchFamily="34" charset="-79"/>
              </a:rPr>
              <a:t> וְאֶל-צִדְקִיָּה מֶלֶךְ-יְהוּדָה דִּבַּרְתִּי כְּכָל-הַדְּבָרִים הָאֵלֶּה לֵאמֹר הָבִיאוּ אֶת-צַוְּארֵיכֶם בְּעֹל מֶלֶךְ-בָּבֶל וְעִבְדוּ אֹתוֹ וְעַמּוֹ וִחְיוּ. </a:t>
            </a:r>
            <a:endParaRPr lang="en-US" sz="2000" dirty="0">
              <a:cs typeface="David" pitchFamily="34" charset="-79"/>
            </a:endParaRPr>
          </a:p>
          <a:p>
            <a:pPr marL="0" indent="0" algn="r" rtl="1">
              <a:buNone/>
            </a:pPr>
            <a:r>
              <a:rPr lang="he-IL" sz="2000" b="1" dirty="0">
                <a:cs typeface="David" pitchFamily="34" charset="-79"/>
              </a:rPr>
              <a:t>יג</a:t>
            </a:r>
            <a:r>
              <a:rPr lang="he-IL" sz="2000" dirty="0">
                <a:cs typeface="David" pitchFamily="34" charset="-79"/>
              </a:rPr>
              <a:t> לָמָּה תָמוּתוּ אַתָּה וְעַמֶּךָ בַּחֶרֶב בָּרָעָב וּבַדָּבֶר כַּאֲשֶׁר דִּבֶּר יְהוָה אֶל-הַגּוֹי אֲשֶׁר לֹא-יַעֲבֹד אֶת-מֶלֶךְ בָּבֶל. </a:t>
            </a:r>
            <a:endParaRPr lang="en-US" sz="2000" dirty="0">
              <a:cs typeface="David" pitchFamily="34" charset="-79"/>
            </a:endParaRPr>
          </a:p>
          <a:p>
            <a:pPr marL="0" indent="0" algn="r" rtl="1">
              <a:buNone/>
            </a:pPr>
            <a:r>
              <a:rPr lang="he-IL" sz="2000" b="1" dirty="0">
                <a:cs typeface="David" pitchFamily="34" charset="-79"/>
              </a:rPr>
              <a:t>יד</a:t>
            </a:r>
            <a:r>
              <a:rPr lang="he-IL" sz="2000" dirty="0">
                <a:cs typeface="David" pitchFamily="34" charset="-79"/>
              </a:rPr>
              <a:t> </a:t>
            </a:r>
            <a:r>
              <a:rPr lang="he-IL" sz="2000" b="1" dirty="0">
                <a:solidFill>
                  <a:schemeClr val="accent1"/>
                </a:solidFill>
                <a:cs typeface="David" pitchFamily="34" charset="-79"/>
              </a:rPr>
              <a:t>וְאַל-תִּשְׁמְעוּ אֶל-דִּבְרֵי הַנְּבִאִים הָאֹמְרִים אֲלֵיכֶם לֵאמֹר לֹא תַעַבְדוּ אֶת-מֶלֶךְ בָּבֶל כִּי שֶׁקֶר הֵם נִבְּאִים לָכֶם. </a:t>
            </a:r>
            <a:endParaRPr lang="en-US" sz="2000" b="1" dirty="0">
              <a:solidFill>
                <a:schemeClr val="accent1"/>
              </a:solidFill>
              <a:cs typeface="David" pitchFamily="34" charset="-79"/>
            </a:endParaRPr>
          </a:p>
          <a:p>
            <a:pPr marL="0" indent="0" algn="r" rtl="1">
              <a:buNone/>
            </a:pPr>
            <a:r>
              <a:rPr lang="he-IL" sz="2000" b="1" dirty="0" smtClean="0">
                <a:cs typeface="David" pitchFamily="34" charset="-79"/>
              </a:rPr>
              <a:t>טו</a:t>
            </a:r>
            <a:r>
              <a:rPr lang="he-IL" sz="2000" dirty="0" smtClean="0">
                <a:cs typeface="David" pitchFamily="34" charset="-79"/>
              </a:rPr>
              <a:t> </a:t>
            </a:r>
            <a:r>
              <a:rPr lang="he-IL" sz="2000" dirty="0">
                <a:cs typeface="David" pitchFamily="34" charset="-79"/>
              </a:rPr>
              <a:t>כִּי לֹא שְׁלַחְתִּים נְאֻם-יְהוָה וְהֵם נִבְּאִים בִּשְׁמִי לַשָּׁקֶר לְמַעַן הַדִּיחִי אֶתְכֶם וַאֲבַדְתֶּם אַתֶּם וְהַנְּבִאִים הַנִּבְּאִים לָכֶם. </a:t>
            </a:r>
            <a:endParaRPr lang="en-US" sz="2000" dirty="0">
              <a:cs typeface="David" pitchFamily="34" charset="-79"/>
            </a:endParaRPr>
          </a:p>
        </p:txBody>
      </p:sp>
      <p:sp>
        <p:nvSpPr>
          <p:cNvPr id="4" name="Right Arrow Callout 3"/>
          <p:cNvSpPr/>
          <p:nvPr/>
        </p:nvSpPr>
        <p:spPr>
          <a:xfrm>
            <a:off x="76200" y="914400"/>
            <a:ext cx="2057400" cy="1371600"/>
          </a:xfrm>
          <a:prstGeom prst="rightArrowCallout">
            <a:avLst>
              <a:gd name="adj1" fmla="val 25000"/>
              <a:gd name="adj2" fmla="val 25000"/>
              <a:gd name="adj3" fmla="val 6683"/>
              <a:gd name="adj4" fmla="val 92147"/>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If you don’t accept their yoke, they will wipe you out.</a:t>
            </a:r>
            <a:endParaRPr lang="he-IL" sz="2000" dirty="0"/>
          </a:p>
        </p:txBody>
      </p:sp>
      <p:sp>
        <p:nvSpPr>
          <p:cNvPr id="5" name="Right Arrow Callout 4"/>
          <p:cNvSpPr/>
          <p:nvPr/>
        </p:nvSpPr>
        <p:spPr>
          <a:xfrm>
            <a:off x="98612" y="5334000"/>
            <a:ext cx="2057400" cy="685800"/>
          </a:xfrm>
          <a:prstGeom prst="rightArrowCallout">
            <a:avLst>
              <a:gd name="adj1" fmla="val 25000"/>
              <a:gd name="adj2" fmla="val 25000"/>
              <a:gd name="adj3" fmla="val 12395"/>
              <a:gd name="adj4" fmla="val 91609"/>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Don’t listen to the neviim.</a:t>
            </a:r>
            <a:endParaRPr lang="he-IL" sz="2000" dirty="0"/>
          </a:p>
        </p:txBody>
      </p:sp>
    </p:spTree>
    <p:extLst>
      <p:ext uri="{BB962C8B-B14F-4D97-AF65-F5344CB8AC3E}">
        <p14:creationId xmlns:p14="http://schemas.microsoft.com/office/powerpoint/2010/main" val="394531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right)">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right)">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right)">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additive="base">
                                        <p:cTn id="48" dur="500" fill="hold"/>
                                        <p:tgtEl>
                                          <p:spTgt spid="5"/>
                                        </p:tgtEl>
                                        <p:attrNameLst>
                                          <p:attrName>ppt_x</p:attrName>
                                        </p:attrNameLst>
                                      </p:cBhvr>
                                      <p:tavLst>
                                        <p:tav tm="0">
                                          <p:val>
                                            <p:strVal val="0-#ppt_w/2"/>
                                          </p:val>
                                        </p:tav>
                                        <p:tav tm="100000">
                                          <p:val>
                                            <p:strVal val="#ppt_x"/>
                                          </p:val>
                                        </p:tav>
                                      </p:tavLst>
                                    </p:anim>
                                    <p:anim calcmode="lin" valueType="num">
                                      <p:cBhvr additive="base">
                                        <p:cTn id="4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wipe(right)">
                                      <p:cBhvr>
                                        <p:cTn id="5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יחזקאל פרק יד</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733800" y="1600200"/>
            <a:ext cx="4953000" cy="4525963"/>
          </a:xfrm>
        </p:spPr>
        <p:txBody>
          <a:bodyPr>
            <a:noAutofit/>
          </a:bodyPr>
          <a:lstStyle/>
          <a:p>
            <a:pPr marL="0" indent="0" algn="r" rtl="1">
              <a:buNone/>
            </a:pPr>
            <a:r>
              <a:rPr lang="he-IL" sz="2800" b="1" dirty="0" smtClean="0">
                <a:cs typeface="David" pitchFamily="34" charset="-79"/>
              </a:rPr>
              <a:t>ט</a:t>
            </a:r>
            <a:r>
              <a:rPr lang="he-IL" sz="2800" dirty="0" smtClean="0">
                <a:cs typeface="David" pitchFamily="34" charset="-79"/>
              </a:rPr>
              <a:t> </a:t>
            </a:r>
            <a:r>
              <a:rPr lang="he-IL" sz="2800" b="1" dirty="0">
                <a:solidFill>
                  <a:schemeClr val="accent6"/>
                </a:solidFill>
                <a:cs typeface="David" pitchFamily="34" charset="-79"/>
              </a:rPr>
              <a:t>וְהַנָּבִיא כִי-יְפֻתֶּה וְדִבֶּר דָּבָר אֲנִי יְהוָה פִּתֵּיתִי אֵת הַנָּבִיא הַהוּא וְנָטִיתִי אֶת-יָדִי עָלָיו וְהִשְׁמַדְתִּיו מִתּוֹךְ עַמִּי יִשְׂרָאֵל. </a:t>
            </a:r>
            <a:endParaRPr lang="en-US" sz="2800" b="1" dirty="0">
              <a:solidFill>
                <a:schemeClr val="accent6"/>
              </a:solidFill>
              <a:cs typeface="David" pitchFamily="34" charset="-79"/>
            </a:endParaRPr>
          </a:p>
          <a:p>
            <a:pPr marL="0" indent="0" algn="r" rtl="1">
              <a:buNone/>
            </a:pPr>
            <a:r>
              <a:rPr lang="he-IL" sz="2800" b="1" dirty="0" smtClean="0">
                <a:cs typeface="David" pitchFamily="34" charset="-79"/>
              </a:rPr>
              <a:t>י</a:t>
            </a:r>
            <a:r>
              <a:rPr lang="he-IL" sz="2800" dirty="0" smtClean="0">
                <a:cs typeface="David" pitchFamily="34" charset="-79"/>
              </a:rPr>
              <a:t> </a:t>
            </a:r>
            <a:r>
              <a:rPr lang="he-IL" sz="2800" dirty="0">
                <a:cs typeface="David" pitchFamily="34" charset="-79"/>
              </a:rPr>
              <a:t>וְנָשְׂאוּ עֲו‍ֹנָם כַּעֲו‍ֹן הַדֹּרֵשׁ כַּעֲו‍ֹן הַנָּבִיא יִהְיֶה. </a:t>
            </a:r>
            <a:endParaRPr lang="he-IL" sz="2800" dirty="0" smtClean="0">
              <a:cs typeface="David" pitchFamily="34" charset="-79"/>
            </a:endParaRPr>
          </a:p>
          <a:p>
            <a:pPr marL="0" indent="0" algn="r" rtl="1">
              <a:buNone/>
            </a:pPr>
            <a:r>
              <a:rPr lang="he-IL" sz="2800" b="1" dirty="0" smtClean="0">
                <a:cs typeface="David" pitchFamily="34" charset="-79"/>
              </a:rPr>
              <a:t>יא</a:t>
            </a:r>
            <a:r>
              <a:rPr lang="he-IL" sz="2800" dirty="0" smtClean="0">
                <a:cs typeface="David" pitchFamily="34" charset="-79"/>
              </a:rPr>
              <a:t> </a:t>
            </a:r>
            <a:r>
              <a:rPr lang="he-IL" sz="2800" dirty="0">
                <a:cs typeface="David" pitchFamily="34" charset="-79"/>
              </a:rPr>
              <a:t>לְמַעַן לֹא-יִתְעוּ עוֹד בֵּית-יִשְׂרָאֵל מֵאַחֲרַי וְלֹא-יִטַּמְּאוּ עוֹד בְּכָל-פִּשְׁעֵיהֶם וְהָיוּ-לִי לְעָם וַאֲנִי אֶהְיֶה לָהֶם לֵאלֹהִים נְאֻם אֲדֹנָי יְהוִה</a:t>
            </a:r>
            <a:r>
              <a:rPr lang="he-IL" sz="2800" dirty="0" smtClean="0">
                <a:cs typeface="David" pitchFamily="34" charset="-79"/>
              </a:rPr>
              <a:t>.</a:t>
            </a:r>
            <a:endParaRPr lang="en-US" sz="2800" dirty="0">
              <a:cs typeface="David" pitchFamily="34" charset="-79"/>
            </a:endParaRPr>
          </a:p>
        </p:txBody>
      </p:sp>
      <p:sp>
        <p:nvSpPr>
          <p:cNvPr id="4" name="Right Arrow Callout 3"/>
          <p:cNvSpPr/>
          <p:nvPr/>
        </p:nvSpPr>
        <p:spPr>
          <a:xfrm>
            <a:off x="304800" y="1371600"/>
            <a:ext cx="3352800" cy="1981200"/>
          </a:xfrm>
          <a:prstGeom prst="rightArrowCallout">
            <a:avLst>
              <a:gd name="adj1" fmla="val 25000"/>
              <a:gd name="adj2" fmla="val 25000"/>
              <a:gd name="adj3" fmla="val 16176"/>
              <a:gd name="adj4" fmla="val 84228"/>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The neviim will be punished for this. They are saying what the people want to hear instead of what they need to hear.</a:t>
            </a:r>
            <a:endParaRPr lang="he-IL" sz="2000" dirty="0"/>
          </a:p>
        </p:txBody>
      </p:sp>
    </p:spTree>
    <p:extLst>
      <p:ext uri="{BB962C8B-B14F-4D97-AF65-F5344CB8AC3E}">
        <p14:creationId xmlns:p14="http://schemas.microsoft.com/office/powerpoint/2010/main" val="75281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ירמיהו פרק כז </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447800"/>
            <a:ext cx="8534400" cy="5029200"/>
          </a:xfrm>
        </p:spPr>
        <p:txBody>
          <a:bodyPr>
            <a:normAutofit fontScale="85000" lnSpcReduction="20000"/>
          </a:bodyPr>
          <a:lstStyle/>
          <a:p>
            <a:pPr marL="0" indent="0" algn="r" rtl="1">
              <a:buNone/>
            </a:pPr>
            <a:r>
              <a:rPr lang="he-IL" b="1" dirty="0" smtClean="0">
                <a:cs typeface="David" pitchFamily="34" charset="-79"/>
              </a:rPr>
              <a:t>ה</a:t>
            </a:r>
            <a:r>
              <a:rPr lang="he-IL" dirty="0" smtClean="0">
                <a:cs typeface="David" pitchFamily="34" charset="-79"/>
              </a:rPr>
              <a:t> </a:t>
            </a:r>
            <a:r>
              <a:rPr lang="he-IL" b="1" dirty="0">
                <a:solidFill>
                  <a:schemeClr val="accent5"/>
                </a:solidFill>
                <a:cs typeface="David" pitchFamily="34" charset="-79"/>
              </a:rPr>
              <a:t>אָנֹכִי עָשִׂיתִי אֶת-הָאָרֶץ אֶת-הָאָדָם וְאֶת-הַבְּהֵמָה אֲשֶׁר עַל-פְּנֵי הָאָרֶץ בְּכֹחִי הַגָּדוֹל וּבִזְרוֹעִי הַנְּטוּיָה וּנְתַתִּיהָ לַאֲשֶׁר יָשַׁר בְּעֵינָי. </a:t>
            </a:r>
            <a:endParaRPr lang="en-US" b="1" dirty="0">
              <a:solidFill>
                <a:schemeClr val="accent5"/>
              </a:solidFill>
              <a:cs typeface="David" pitchFamily="34" charset="-79"/>
            </a:endParaRPr>
          </a:p>
          <a:p>
            <a:pPr marL="0" indent="0" algn="r" rtl="1">
              <a:buNone/>
            </a:pPr>
            <a:endParaRPr lang="en-US" dirty="0"/>
          </a:p>
          <a:p>
            <a:pPr marL="0" indent="0" algn="r" rtl="1">
              <a:buNone/>
            </a:pPr>
            <a:r>
              <a:rPr lang="he-IL" b="1" u="sng" dirty="0" smtClean="0">
                <a:latin typeface="David" pitchFamily="34" charset="-79"/>
                <a:cs typeface="David" pitchFamily="34" charset="-79"/>
              </a:rPr>
              <a:t>רש"י בראשית א:א</a:t>
            </a:r>
            <a:endParaRPr lang="he-IL" b="1" u="sng" dirty="0">
              <a:latin typeface="David" pitchFamily="34" charset="-79"/>
              <a:cs typeface="David" pitchFamily="34" charset="-79"/>
            </a:endParaRPr>
          </a:p>
          <a:p>
            <a:pPr marL="457200" lvl="1" indent="0" algn="r" rtl="1">
              <a:buNone/>
            </a:pPr>
            <a:r>
              <a:rPr lang="he-IL" dirty="0">
                <a:latin typeface="David" pitchFamily="34" charset="-79"/>
                <a:cs typeface="David" pitchFamily="34" charset="-79"/>
              </a:rPr>
              <a:t>בראשית - אמר רבי יצחק לא היה צריך להתחיל את התורה אלא מהחודש הזה לכם שהיא מצוה ראשונה שנצטוו בה ישראל ומה טעם פתח בבראשית משום (תהילים קי"א) כח מעשיו הגיד לעמו לתת להם נחלת גוים שאם יאמרו אומות העולם לישראל ליסטים אתם שכבשתם ארצות שבעה גוים הם אומרים להם </a:t>
            </a:r>
            <a:r>
              <a:rPr lang="he-IL" b="1" dirty="0">
                <a:solidFill>
                  <a:schemeClr val="accent5"/>
                </a:solidFill>
                <a:latin typeface="David" pitchFamily="34" charset="-79"/>
                <a:cs typeface="David" pitchFamily="34" charset="-79"/>
              </a:rPr>
              <a:t>כל הארץ של הקב"ה היא הוא בראה ונתנה לאשר ישר בעיניו</a:t>
            </a:r>
            <a:r>
              <a:rPr lang="he-IL" dirty="0">
                <a:latin typeface="David" pitchFamily="34" charset="-79"/>
                <a:cs typeface="David" pitchFamily="34" charset="-79"/>
              </a:rPr>
              <a:t> ברצונו נתנה להם וברצונו נטלה מהם ונתנה לנו</a:t>
            </a:r>
          </a:p>
          <a:p>
            <a:pPr marL="0" indent="0" algn="r" rtl="1">
              <a:buNone/>
            </a:pPr>
            <a:r>
              <a:rPr lang="he-IL" b="1" dirty="0"/>
              <a:t> </a:t>
            </a:r>
            <a:endParaRPr lang="he-IL" b="1" dirty="0" smtClean="0"/>
          </a:p>
          <a:p>
            <a:pPr marL="0" indent="0" algn="ctr">
              <a:buNone/>
            </a:pPr>
            <a:r>
              <a:rPr lang="en-GB" b="1" dirty="0" smtClean="0">
                <a:solidFill>
                  <a:schemeClr val="accent5"/>
                </a:solidFill>
              </a:rPr>
              <a:t>The Land doesn’t belong to us, we have to be worthy of living in it.</a:t>
            </a:r>
            <a:endParaRPr lang="en-US" b="1" dirty="0">
              <a:solidFill>
                <a:schemeClr val="accent5"/>
              </a:solidFill>
            </a:endParaRPr>
          </a:p>
          <a:p>
            <a:pPr marL="0" indent="0" algn="r" rtl="1">
              <a:buNone/>
            </a:pPr>
            <a:endParaRPr lang="he-IL" dirty="0"/>
          </a:p>
        </p:txBody>
      </p:sp>
    </p:spTree>
    <p:extLst>
      <p:ext uri="{BB962C8B-B14F-4D97-AF65-F5344CB8AC3E}">
        <p14:creationId xmlns:p14="http://schemas.microsoft.com/office/powerpoint/2010/main" val="278324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right)">
                                      <p:cBhvr>
                                        <p:cTn id="12" dur="500"/>
                                        <p:tgtEl>
                                          <p:spTgt spid="3">
                                            <p:txEl>
                                              <p:pRg st="2" end="2"/>
                                            </p:txEl>
                                          </p:spTgt>
                                        </p:tgtEl>
                                      </p:cBhvr>
                                    </p:animEffect>
                                  </p:childTnLst>
                                </p:cTn>
                              </p:par>
                              <p:par>
                                <p:cTn id="13" presetID="22" presetClass="entr" presetSubtype="2"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right)">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left)">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ירמיהו פרק כז</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86200" y="1600200"/>
            <a:ext cx="4953000" cy="4953000"/>
          </a:xfrm>
        </p:spPr>
        <p:txBody>
          <a:bodyPr>
            <a:noAutofit/>
          </a:bodyPr>
          <a:lstStyle/>
          <a:p>
            <a:pPr marL="0" indent="0" algn="r" rtl="1">
              <a:buNone/>
            </a:pPr>
            <a:r>
              <a:rPr lang="he-IL" sz="2400" b="1" dirty="0" smtClean="0">
                <a:cs typeface="David" pitchFamily="34" charset="-79"/>
              </a:rPr>
              <a:t>טז</a:t>
            </a:r>
            <a:r>
              <a:rPr lang="he-IL" sz="2400" dirty="0" smtClean="0">
                <a:cs typeface="David" pitchFamily="34" charset="-79"/>
              </a:rPr>
              <a:t> </a:t>
            </a:r>
            <a:r>
              <a:rPr lang="he-IL" sz="2400" dirty="0">
                <a:cs typeface="David" pitchFamily="34" charset="-79"/>
              </a:rPr>
              <a:t>ו</a:t>
            </a:r>
            <a:r>
              <a:rPr lang="he-IL" sz="2400" b="1" dirty="0">
                <a:solidFill>
                  <a:schemeClr val="accent4"/>
                </a:solidFill>
                <a:cs typeface="David" pitchFamily="34" charset="-79"/>
              </a:rPr>
              <a:t>ְאֶל-הַכֹּהֲנִים</a:t>
            </a:r>
            <a:r>
              <a:rPr lang="he-IL" sz="2400" dirty="0">
                <a:cs typeface="David" pitchFamily="34" charset="-79"/>
              </a:rPr>
              <a:t> וְאֶל-כָּל-הָעָם הַזֶּה דִּבַּרְתִּי לֵאמֹר כֹּה אָמַר יְהוָה אַל-תִּשְׁמְעוּ אֶל-דִּבְרֵי נְבִיאֵיכֶם הַנִּבְּאִים לָכֶם לֵאמֹר הִנֵּה כְלֵי בֵית-יְהוָה מוּשָׁבִים מִבָּבֶלָה עַתָּה מְהֵרָה כִּי שֶׁקֶר הֵמָּה נִבְּאִים לָכֶם. </a:t>
            </a:r>
            <a:endParaRPr lang="en-US" sz="2400" dirty="0">
              <a:cs typeface="David" pitchFamily="34" charset="-79"/>
            </a:endParaRPr>
          </a:p>
          <a:p>
            <a:pPr marL="0" indent="0" algn="r" rtl="1">
              <a:buNone/>
            </a:pPr>
            <a:r>
              <a:rPr lang="he-IL" sz="2400" b="1" dirty="0">
                <a:cs typeface="David" pitchFamily="34" charset="-79"/>
              </a:rPr>
              <a:t>יז</a:t>
            </a:r>
            <a:r>
              <a:rPr lang="he-IL" sz="2400" dirty="0">
                <a:cs typeface="David" pitchFamily="34" charset="-79"/>
              </a:rPr>
              <a:t> אַל-תִּשְׁמְעוּ אֲלֵיהֶם עִבְדוּ אֶת-מֶלֶךְ-בָּבֶל וִחְיוּ לָמָּה תִהְיֶה הָעִיר הַזֹּאת חָרְבָּה. </a:t>
            </a:r>
            <a:endParaRPr lang="en-US" sz="2400" dirty="0">
              <a:cs typeface="David" pitchFamily="34" charset="-79"/>
            </a:endParaRPr>
          </a:p>
          <a:p>
            <a:pPr marL="0" indent="0" algn="r" rtl="1">
              <a:buNone/>
            </a:pPr>
            <a:r>
              <a:rPr lang="he-IL" sz="2400" b="1" dirty="0">
                <a:cs typeface="David" pitchFamily="34" charset="-79"/>
              </a:rPr>
              <a:t>יח</a:t>
            </a:r>
            <a:r>
              <a:rPr lang="he-IL" sz="2400" dirty="0">
                <a:cs typeface="David" pitchFamily="34" charset="-79"/>
              </a:rPr>
              <a:t> </a:t>
            </a:r>
            <a:r>
              <a:rPr lang="he-IL" sz="2400" b="1" dirty="0">
                <a:solidFill>
                  <a:schemeClr val="accent2"/>
                </a:solidFill>
                <a:cs typeface="David" pitchFamily="34" charset="-79"/>
              </a:rPr>
              <a:t>וְאִם-נְבִאִים הֵם וְאִם-יֵשׁ דְּבַר-יְהוָה אִתָּם יִפְגְּעוּ-נָא בַּיהוָה צְבָאוֹת לְבִלְתִּי-בֹאוּ הַכֵּלִים הַנּוֹתָרִים בְּבֵית-יְהוָה וּבֵית מֶלֶךְ יְהוּדָה וּבִירוּשָׁלִַם בָּבֶלָה. </a:t>
            </a:r>
            <a:endParaRPr lang="en-US" sz="2400" b="1" dirty="0">
              <a:solidFill>
                <a:schemeClr val="accent2"/>
              </a:solidFill>
              <a:cs typeface="David" pitchFamily="34" charset="-79"/>
            </a:endParaRPr>
          </a:p>
        </p:txBody>
      </p:sp>
      <p:sp>
        <p:nvSpPr>
          <p:cNvPr id="4" name="Right Arrow Callout 3"/>
          <p:cNvSpPr/>
          <p:nvPr/>
        </p:nvSpPr>
        <p:spPr>
          <a:xfrm>
            <a:off x="152400" y="1524000"/>
            <a:ext cx="3352800" cy="990600"/>
          </a:xfrm>
          <a:prstGeom prst="rightArrowCallout">
            <a:avLst>
              <a:gd name="adj1" fmla="val 25000"/>
              <a:gd name="adj2" fmla="val 25000"/>
              <a:gd name="adj3" fmla="val 25000"/>
              <a:gd name="adj4" fmla="val 84113"/>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He now shouts at the Kohanim.</a:t>
            </a:r>
            <a:endParaRPr lang="he-IL" sz="2000" dirty="0"/>
          </a:p>
        </p:txBody>
      </p:sp>
      <p:sp>
        <p:nvSpPr>
          <p:cNvPr id="5" name="Right Arrow Callout 4"/>
          <p:cNvSpPr/>
          <p:nvPr/>
        </p:nvSpPr>
        <p:spPr>
          <a:xfrm>
            <a:off x="152400" y="4191000"/>
            <a:ext cx="3352800" cy="1828800"/>
          </a:xfrm>
          <a:prstGeom prst="rightArrowCallout">
            <a:avLst>
              <a:gd name="adj1" fmla="val 25000"/>
              <a:gd name="adj2" fmla="val 25000"/>
              <a:gd name="adj3" fmla="val 16176"/>
              <a:gd name="adj4" fmla="val 84229"/>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Instead of praying that the </a:t>
            </a:r>
            <a:r>
              <a:rPr lang="he-IL" sz="2000" dirty="0" smtClean="0"/>
              <a:t>כלים</a:t>
            </a:r>
            <a:r>
              <a:rPr lang="en-GB" sz="2000" dirty="0" smtClean="0"/>
              <a:t> that were taken be returned, pray that the ones they still have should remain.</a:t>
            </a:r>
            <a:endParaRPr lang="he-IL" sz="2000" dirty="0"/>
          </a:p>
        </p:txBody>
      </p:sp>
    </p:spTree>
    <p:extLst>
      <p:ext uri="{BB962C8B-B14F-4D97-AF65-F5344CB8AC3E}">
        <p14:creationId xmlns:p14="http://schemas.microsoft.com/office/powerpoint/2010/main" val="301496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ירמיהו פרק כח</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733800" y="1295400"/>
            <a:ext cx="5105400" cy="4754563"/>
          </a:xfrm>
        </p:spPr>
        <p:txBody>
          <a:bodyPr>
            <a:noAutofit/>
          </a:bodyPr>
          <a:lstStyle/>
          <a:p>
            <a:pPr marL="0" indent="0" algn="r" rtl="1">
              <a:buNone/>
            </a:pPr>
            <a:r>
              <a:rPr lang="he-IL" sz="2000" b="1" dirty="0" smtClean="0">
                <a:cs typeface="David" pitchFamily="34" charset="-79"/>
              </a:rPr>
              <a:t>א</a:t>
            </a:r>
            <a:r>
              <a:rPr lang="he-IL" sz="2000" dirty="0" smtClean="0">
                <a:cs typeface="David" pitchFamily="34" charset="-79"/>
              </a:rPr>
              <a:t> </a:t>
            </a:r>
            <a:r>
              <a:rPr lang="he-IL" sz="2000" b="1" dirty="0">
                <a:solidFill>
                  <a:schemeClr val="accent1"/>
                </a:solidFill>
                <a:cs typeface="David" pitchFamily="34" charset="-79"/>
              </a:rPr>
              <a:t>וַיְהִי בַּשָּׁנָה הַהִיא בְּרֵאשִׁית מַמְלֶכֶת צִדְקִיָּה מֶלֶךְ-יְהוּדָה </a:t>
            </a:r>
            <a:r>
              <a:rPr lang="he-IL" sz="2000" b="1" dirty="0" smtClean="0">
                <a:solidFill>
                  <a:schemeClr val="accent1"/>
                </a:solidFill>
                <a:cs typeface="David" pitchFamily="34" charset="-79"/>
              </a:rPr>
              <a:t>בַּשָּׁנָה </a:t>
            </a:r>
            <a:r>
              <a:rPr lang="he-IL" sz="2000" b="1" dirty="0">
                <a:solidFill>
                  <a:schemeClr val="accent1"/>
                </a:solidFill>
                <a:cs typeface="David" pitchFamily="34" charset="-79"/>
              </a:rPr>
              <a:t>הָרְבִעִית בַּחֹדֶשׁ הַחֲמִישִׁי אָמַר אֵלַי חֲנַנְיָה בֶן-עַזּוּר הַנָּבִיא אֲשֶׁר מִגִּבְעוֹן בְּבֵית יְהוָה לְעֵינֵי הַכֹּהֲנִים וְכָל-הָעָם לֵאמֹר. </a:t>
            </a:r>
            <a:endParaRPr lang="en-US" sz="2000" b="1" dirty="0">
              <a:solidFill>
                <a:schemeClr val="accent1"/>
              </a:solidFill>
              <a:cs typeface="David" pitchFamily="34" charset="-79"/>
            </a:endParaRPr>
          </a:p>
          <a:p>
            <a:pPr marL="0" indent="0" algn="r" rtl="1">
              <a:buNone/>
            </a:pPr>
            <a:r>
              <a:rPr lang="he-IL" sz="2000" b="1" dirty="0" smtClean="0">
                <a:cs typeface="David" pitchFamily="34" charset="-79"/>
              </a:rPr>
              <a:t>ב</a:t>
            </a:r>
            <a:r>
              <a:rPr lang="he-IL" sz="2000" dirty="0" smtClean="0">
                <a:cs typeface="David" pitchFamily="34" charset="-79"/>
              </a:rPr>
              <a:t> </a:t>
            </a:r>
            <a:r>
              <a:rPr lang="he-IL" sz="2000" b="1" dirty="0">
                <a:solidFill>
                  <a:schemeClr val="accent6"/>
                </a:solidFill>
                <a:cs typeface="David" pitchFamily="34" charset="-79"/>
              </a:rPr>
              <a:t>כֹּה-אָמַר יְהוָה צְבָאוֹת אֱלֹהֵי יִשְׂרָאֵל לֵאמֹר שָׁבַרְתִּי אֶת-עֹל מֶלֶךְ בָּבֶל. </a:t>
            </a:r>
            <a:endParaRPr lang="en-US" sz="2000" b="1" dirty="0">
              <a:solidFill>
                <a:schemeClr val="accent6"/>
              </a:solidFill>
              <a:cs typeface="David" pitchFamily="34" charset="-79"/>
            </a:endParaRPr>
          </a:p>
          <a:p>
            <a:pPr marL="0" indent="0" algn="r" rtl="1">
              <a:buNone/>
            </a:pPr>
            <a:r>
              <a:rPr lang="he-IL" sz="2000" b="1" dirty="0" smtClean="0">
                <a:cs typeface="David" pitchFamily="34" charset="-79"/>
              </a:rPr>
              <a:t>ג</a:t>
            </a:r>
            <a:r>
              <a:rPr lang="he-IL" sz="2000" dirty="0" smtClean="0">
                <a:cs typeface="David" pitchFamily="34" charset="-79"/>
              </a:rPr>
              <a:t> </a:t>
            </a:r>
            <a:r>
              <a:rPr lang="he-IL" sz="2000" b="1" dirty="0">
                <a:solidFill>
                  <a:schemeClr val="accent5"/>
                </a:solidFill>
                <a:cs typeface="David" pitchFamily="34" charset="-79"/>
              </a:rPr>
              <a:t>בְּעוֹד שְׁנָתַיִם יָמִים אֲנִי מֵשִׁיב אֶל-הַמָּקוֹם הַזֶּה אֶת-כָּל-כְּלֵי בֵּית יְהוָה אֲשֶׁר לָקַח נְבוּכַדְנֶאצַּר מֶלֶךְ-בָּבֶל מִן-הַמָּקוֹם הַזֶּה וַיְבִיאֵם בָּבֶל. </a:t>
            </a:r>
            <a:endParaRPr lang="en-US" sz="2000" b="1" dirty="0">
              <a:solidFill>
                <a:schemeClr val="accent5"/>
              </a:solidFill>
              <a:cs typeface="David" pitchFamily="34" charset="-79"/>
            </a:endParaRPr>
          </a:p>
          <a:p>
            <a:pPr marL="0" indent="0" algn="r" rtl="1">
              <a:buNone/>
            </a:pPr>
            <a:r>
              <a:rPr lang="he-IL" sz="2000" b="1" dirty="0" smtClean="0">
                <a:cs typeface="David" pitchFamily="34" charset="-79"/>
              </a:rPr>
              <a:t>ד</a:t>
            </a:r>
            <a:r>
              <a:rPr lang="he-IL" sz="2000" dirty="0" smtClean="0">
                <a:cs typeface="David" pitchFamily="34" charset="-79"/>
              </a:rPr>
              <a:t> </a:t>
            </a:r>
            <a:r>
              <a:rPr lang="he-IL" sz="2000" dirty="0">
                <a:cs typeface="David" pitchFamily="34" charset="-79"/>
              </a:rPr>
              <a:t>וְאֶת-יְכָנְיָה בֶן-יְהוֹיָקִים מֶלֶךְ-יְהוּדָה וְאֶת-כָּל-גָּלוּת יְהוּדָה הַבָּאִים בָּבֶלָה אֲנִי מֵשִׁיב אֶל-הַמָּקוֹם הַזֶּה נְאֻם-יְהוָה כִּי אֶשְׁבֹּר אֶת-עֹל מֶלֶךְ בָּבֶל. </a:t>
            </a:r>
            <a:endParaRPr lang="en-US" sz="2000" dirty="0">
              <a:cs typeface="David" pitchFamily="34" charset="-79"/>
            </a:endParaRPr>
          </a:p>
          <a:p>
            <a:pPr marL="0" indent="0" algn="r" rtl="1">
              <a:buNone/>
            </a:pPr>
            <a:r>
              <a:rPr lang="he-IL" sz="2000" b="1" dirty="0">
                <a:cs typeface="David" pitchFamily="34" charset="-79"/>
              </a:rPr>
              <a:t>ה</a:t>
            </a:r>
            <a:r>
              <a:rPr lang="he-IL" sz="2000" dirty="0">
                <a:cs typeface="David" pitchFamily="34" charset="-79"/>
              </a:rPr>
              <a:t> וַיֹּאמֶר יִרְמְיָה הַנָּבִיא אֶל-חֲנַנְיָה הַנָּבִיא לְעֵינֵי הַכֹּהֲנִים וּלְעֵינֵי כָל-הָעָם הָעֹמְדִים בְּבֵית יְהוָה. </a:t>
            </a:r>
            <a:endParaRPr lang="en-US" sz="2000" dirty="0">
              <a:cs typeface="David" pitchFamily="34" charset="-79"/>
            </a:endParaRPr>
          </a:p>
          <a:p>
            <a:pPr marL="0" indent="0" algn="r" rtl="1">
              <a:buNone/>
            </a:pPr>
            <a:r>
              <a:rPr lang="he-IL" sz="2000" b="1" dirty="0">
                <a:cs typeface="David" pitchFamily="34" charset="-79"/>
              </a:rPr>
              <a:t>ו</a:t>
            </a:r>
            <a:r>
              <a:rPr lang="he-IL" sz="2000" dirty="0">
                <a:cs typeface="David" pitchFamily="34" charset="-79"/>
              </a:rPr>
              <a:t> וַיֹּאמֶר יִרְמְיָה הַנָּבִיא </a:t>
            </a:r>
            <a:r>
              <a:rPr lang="he-IL" sz="2000" b="1" dirty="0">
                <a:solidFill>
                  <a:schemeClr val="accent4"/>
                </a:solidFill>
                <a:cs typeface="David" pitchFamily="34" charset="-79"/>
              </a:rPr>
              <a:t>אָמֵן</a:t>
            </a:r>
            <a:r>
              <a:rPr lang="he-IL" sz="2000" dirty="0">
                <a:cs typeface="David" pitchFamily="34" charset="-79"/>
              </a:rPr>
              <a:t> כֵּן יַעֲשֶׂה יְהוָה יָקֵם יְהוָה אֶת-דְּבָרֶיךָ אֲשֶׁר נִבֵּאתָ לְהָשִׁיב כְּלֵי בֵית-יְהוָה וְכָל-הַגּוֹלָה מִבָּבֶל אֶל-הַמָּקוֹם הַזֶּה</a:t>
            </a:r>
            <a:r>
              <a:rPr lang="he-IL" sz="2000" dirty="0" smtClean="0">
                <a:cs typeface="David" pitchFamily="34" charset="-79"/>
              </a:rPr>
              <a:t>.</a:t>
            </a:r>
            <a:endParaRPr lang="he-IL" sz="2000" dirty="0">
              <a:cs typeface="David" pitchFamily="34" charset="-79"/>
            </a:endParaRPr>
          </a:p>
        </p:txBody>
      </p:sp>
      <p:sp>
        <p:nvSpPr>
          <p:cNvPr id="4" name="Right Arrow Callout 3"/>
          <p:cNvSpPr/>
          <p:nvPr/>
        </p:nvSpPr>
        <p:spPr>
          <a:xfrm>
            <a:off x="62752" y="2667000"/>
            <a:ext cx="3671048" cy="762000"/>
          </a:xfrm>
          <a:prstGeom prst="rightArrowCallout">
            <a:avLst>
              <a:gd name="adj1" fmla="val 25000"/>
              <a:gd name="adj2" fmla="val 25000"/>
              <a:gd name="adj3" fmla="val 25000"/>
              <a:gd name="adj4" fmla="val 89538"/>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Chananya says they will break the yoke of Bavel.</a:t>
            </a:r>
            <a:endParaRPr lang="he-IL" sz="2000" dirty="0"/>
          </a:p>
        </p:txBody>
      </p:sp>
      <p:sp>
        <p:nvSpPr>
          <p:cNvPr id="5" name="Right Arrow Callout 4"/>
          <p:cNvSpPr/>
          <p:nvPr/>
        </p:nvSpPr>
        <p:spPr>
          <a:xfrm>
            <a:off x="62752" y="3505200"/>
            <a:ext cx="3671048" cy="685800"/>
          </a:xfrm>
          <a:prstGeom prst="rightArrowCallout">
            <a:avLst>
              <a:gd name="adj1" fmla="val 25000"/>
              <a:gd name="adj2" fmla="val 25000"/>
              <a:gd name="adj3" fmla="val 25000"/>
              <a:gd name="adj4" fmla="val 89885"/>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Within 2 years, Bavel will fall and the Keilim will return.</a:t>
            </a:r>
            <a:endParaRPr lang="he-IL" sz="2000" dirty="0"/>
          </a:p>
        </p:txBody>
      </p:sp>
      <p:sp>
        <p:nvSpPr>
          <p:cNvPr id="6" name="Right Arrow Callout 5"/>
          <p:cNvSpPr/>
          <p:nvPr/>
        </p:nvSpPr>
        <p:spPr>
          <a:xfrm>
            <a:off x="89646" y="5410200"/>
            <a:ext cx="3644154" cy="972671"/>
          </a:xfrm>
          <a:prstGeom prst="rightArrowCallout">
            <a:avLst>
              <a:gd name="adj1" fmla="val 25000"/>
              <a:gd name="adj2" fmla="val 25000"/>
              <a:gd name="adj3" fmla="val 25000"/>
              <a:gd name="adj4" fmla="val 90438"/>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Yirmiyahu is making fun. He wishes he was right but knows he is wrong.</a:t>
            </a:r>
            <a:endParaRPr lang="he-IL" sz="2000" dirty="0"/>
          </a:p>
        </p:txBody>
      </p:sp>
      <p:sp>
        <p:nvSpPr>
          <p:cNvPr id="7" name="Right Arrow Callout 6"/>
          <p:cNvSpPr/>
          <p:nvPr/>
        </p:nvSpPr>
        <p:spPr>
          <a:xfrm>
            <a:off x="62752" y="1257300"/>
            <a:ext cx="3671048" cy="1333500"/>
          </a:xfrm>
          <a:prstGeom prst="rightArrowCallout">
            <a:avLst>
              <a:gd name="adj1" fmla="val 25000"/>
              <a:gd name="adj2" fmla="val 25000"/>
              <a:gd name="adj3" fmla="val 18665"/>
              <a:gd name="adj4" fmla="val 89831"/>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They accept Bavel for the first 4 years. They start planning the revolt in the 4</a:t>
            </a:r>
            <a:r>
              <a:rPr lang="en-GB" sz="2000" baseline="30000" dirty="0" smtClean="0"/>
              <a:t>th</a:t>
            </a:r>
            <a:r>
              <a:rPr lang="en-GB" sz="2000" dirty="0" smtClean="0"/>
              <a:t> year and the rebellion begins in the 5</a:t>
            </a:r>
            <a:r>
              <a:rPr lang="en-GB" sz="2000" baseline="30000" dirty="0" smtClean="0"/>
              <a:t>th</a:t>
            </a:r>
            <a:r>
              <a:rPr lang="en-GB" sz="2000" dirty="0" smtClean="0"/>
              <a:t>.</a:t>
            </a:r>
            <a:endParaRPr lang="he-IL" sz="2000" dirty="0"/>
          </a:p>
        </p:txBody>
      </p:sp>
    </p:spTree>
    <p:extLst>
      <p:ext uri="{BB962C8B-B14F-4D97-AF65-F5344CB8AC3E}">
        <p14:creationId xmlns:p14="http://schemas.microsoft.com/office/powerpoint/2010/main" val="232947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0-#ppt_w/2"/>
                                          </p:val>
                                        </p:tav>
                                        <p:tav tm="100000">
                                          <p:val>
                                            <p:strVal val="#ppt_x"/>
                                          </p:val>
                                        </p:tav>
                                      </p:tavLst>
                                    </p:anim>
                                    <p:anim calcmode="lin" valueType="num">
                                      <p:cBhvr additive="base">
                                        <p:cTn id="2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additive="base">
                                        <p:cTn id="34" dur="500" fill="hold"/>
                                        <p:tgtEl>
                                          <p:spTgt spid="5"/>
                                        </p:tgtEl>
                                        <p:attrNameLst>
                                          <p:attrName>ppt_x</p:attrName>
                                        </p:attrNameLst>
                                      </p:cBhvr>
                                      <p:tavLst>
                                        <p:tav tm="0">
                                          <p:val>
                                            <p:strVal val="0-#ppt_w/2"/>
                                          </p:val>
                                        </p:tav>
                                        <p:tav tm="100000">
                                          <p:val>
                                            <p:strVal val="#ppt_x"/>
                                          </p:val>
                                        </p:tav>
                                      </p:tavLst>
                                    </p:anim>
                                    <p:anim calcmode="lin" valueType="num">
                                      <p:cBhvr additive="base">
                                        <p:cTn id="35"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right)">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wipe(right)">
                                      <p:cBhvr>
                                        <p:cTn id="45" dur="500"/>
                                        <p:tgtEl>
                                          <p:spTgt spid="3">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wipe(right)">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0-#ppt_w/2"/>
                                          </p:val>
                                        </p:tav>
                                        <p:tav tm="100000">
                                          <p:val>
                                            <p:strVal val="#ppt_x"/>
                                          </p:val>
                                        </p:tav>
                                      </p:tavLst>
                                    </p:anim>
                                    <p:anim calcmode="lin" valueType="num">
                                      <p:cBhvr additive="base">
                                        <p:cTn id="5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uiExpan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ירמיהו פרק כח</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760694" y="1600200"/>
            <a:ext cx="5105400" cy="4754563"/>
          </a:xfrm>
        </p:spPr>
        <p:txBody>
          <a:bodyPr>
            <a:noAutofit/>
          </a:bodyPr>
          <a:lstStyle/>
          <a:p>
            <a:pPr marL="0" indent="0" algn="r" rtl="1">
              <a:buNone/>
            </a:pPr>
            <a:r>
              <a:rPr lang="he-IL" sz="2200" b="1" dirty="0" smtClean="0">
                <a:cs typeface="David" pitchFamily="34" charset="-79"/>
              </a:rPr>
              <a:t>ז</a:t>
            </a:r>
            <a:r>
              <a:rPr lang="he-IL" sz="2200" dirty="0" smtClean="0">
                <a:cs typeface="David" pitchFamily="34" charset="-79"/>
              </a:rPr>
              <a:t> </a:t>
            </a:r>
            <a:r>
              <a:rPr lang="he-IL" sz="2200" dirty="0">
                <a:cs typeface="David" pitchFamily="34" charset="-79"/>
              </a:rPr>
              <a:t>אַךְ-שְׁמַע-נָא הַדָּבָר הַזֶּה אֲשֶׁר אָנֹכִי דֹּבֵר בְּאָזְנֶיךָ וּבְאָזְנֵי כָּל-הָעָם. </a:t>
            </a:r>
            <a:endParaRPr lang="he-IL" sz="2200" dirty="0" smtClean="0">
              <a:cs typeface="David" pitchFamily="34" charset="-79"/>
            </a:endParaRPr>
          </a:p>
          <a:p>
            <a:pPr marL="0" indent="0" algn="r" rtl="1">
              <a:buNone/>
            </a:pPr>
            <a:r>
              <a:rPr lang="he-IL" sz="2200" b="1" dirty="0" smtClean="0">
                <a:cs typeface="David" pitchFamily="34" charset="-79"/>
              </a:rPr>
              <a:t>ח</a:t>
            </a:r>
            <a:r>
              <a:rPr lang="he-IL" sz="2200" dirty="0" smtClean="0">
                <a:cs typeface="David" pitchFamily="34" charset="-79"/>
              </a:rPr>
              <a:t> </a:t>
            </a:r>
            <a:r>
              <a:rPr lang="he-IL" sz="2200" dirty="0">
                <a:cs typeface="David" pitchFamily="34" charset="-79"/>
              </a:rPr>
              <a:t>הַנְּבִיאִים אֲשֶׁר הָיוּ לְפָנַי וּלְפָנֶיךָ מִן-הָעוֹלָם וַיִּנָּבְאוּ אֶל-אֲרָצוֹת רַבּוֹת וְעַל-מַמְלָכוֹת גְּדֹלוֹת לְמִלְחָמָה וּלְרָעָה וּלְדָבֶר. </a:t>
            </a:r>
            <a:endParaRPr lang="en-US" sz="2200" dirty="0">
              <a:cs typeface="David" pitchFamily="34" charset="-79"/>
            </a:endParaRPr>
          </a:p>
          <a:p>
            <a:pPr marL="0" indent="0" algn="r" rtl="1">
              <a:buNone/>
            </a:pPr>
            <a:r>
              <a:rPr lang="he-IL" sz="2200" b="1" dirty="0">
                <a:cs typeface="David" pitchFamily="34" charset="-79"/>
              </a:rPr>
              <a:t>ט</a:t>
            </a:r>
            <a:r>
              <a:rPr lang="he-IL" sz="2200" dirty="0">
                <a:cs typeface="David" pitchFamily="34" charset="-79"/>
              </a:rPr>
              <a:t> </a:t>
            </a:r>
            <a:r>
              <a:rPr lang="he-IL" sz="2200" b="1" dirty="0">
                <a:solidFill>
                  <a:schemeClr val="accent2"/>
                </a:solidFill>
                <a:cs typeface="David" pitchFamily="34" charset="-79"/>
              </a:rPr>
              <a:t>הַנָּבִיא אֲשֶׁר יִנָּבֵא לְשָׁלוֹם בְּבֹא דְּבַר הַנָּבִיא יִוָּדַע הַנָּבִיא אֲשֶׁר-שְׁלָחוֹ יְהוָה בֶּאֱמֶת. </a:t>
            </a:r>
            <a:endParaRPr lang="en-US" sz="2200" b="1" dirty="0">
              <a:solidFill>
                <a:schemeClr val="accent2"/>
              </a:solidFill>
              <a:cs typeface="David" pitchFamily="34" charset="-79"/>
            </a:endParaRPr>
          </a:p>
          <a:p>
            <a:pPr marL="0" indent="0" algn="r" rtl="1">
              <a:buNone/>
            </a:pPr>
            <a:r>
              <a:rPr lang="he-IL" sz="2200" b="1" dirty="0" smtClean="0">
                <a:cs typeface="David" pitchFamily="34" charset="-79"/>
              </a:rPr>
              <a:t>י</a:t>
            </a:r>
            <a:r>
              <a:rPr lang="he-IL" sz="2200" dirty="0" smtClean="0">
                <a:cs typeface="David" pitchFamily="34" charset="-79"/>
              </a:rPr>
              <a:t> </a:t>
            </a:r>
            <a:r>
              <a:rPr lang="he-IL" sz="2200" b="1" dirty="0">
                <a:solidFill>
                  <a:schemeClr val="accent1"/>
                </a:solidFill>
                <a:cs typeface="David" pitchFamily="34" charset="-79"/>
              </a:rPr>
              <a:t>וַיִּקַּח חֲנַנְיָה הַנָּבִיא אֶת-הַמּוֹטָה מֵעַל צַוַּאר יִרְמְיָה הַנָּבִיא וַיִּשְׁבְּרֵהוּ. </a:t>
            </a:r>
            <a:endParaRPr lang="en-US" sz="2200" b="1" dirty="0">
              <a:solidFill>
                <a:schemeClr val="accent1"/>
              </a:solidFill>
              <a:cs typeface="David" pitchFamily="34" charset="-79"/>
            </a:endParaRPr>
          </a:p>
          <a:p>
            <a:pPr marL="0" indent="0" algn="r" rtl="1">
              <a:buNone/>
            </a:pPr>
            <a:r>
              <a:rPr lang="he-IL" sz="2200" b="1" dirty="0" smtClean="0">
                <a:cs typeface="David" pitchFamily="34" charset="-79"/>
              </a:rPr>
              <a:t>יא</a:t>
            </a:r>
            <a:r>
              <a:rPr lang="he-IL" sz="2200" dirty="0" smtClean="0">
                <a:cs typeface="David" pitchFamily="34" charset="-79"/>
              </a:rPr>
              <a:t> </a:t>
            </a:r>
            <a:r>
              <a:rPr lang="he-IL" sz="2200" b="1" dirty="0">
                <a:solidFill>
                  <a:schemeClr val="accent6"/>
                </a:solidFill>
                <a:cs typeface="David" pitchFamily="34" charset="-79"/>
              </a:rPr>
              <a:t>וַיֹּאמֶר חֲנַנְיָה לְעֵינֵי כָל-הָעָם לֵאמֹר כֹּה אָמַר יְהוָה כָּכָה אֶשְׁבֹּר אֶת-עֹל נְבֻכַדְנֶאצַּר מֶלֶךְ-בָּבֶל בְּעוֹד שְׁנָתַיִם יָמִים מֵעַל צַוַּאר כָּל-הַגּוֹיִם </a:t>
            </a:r>
            <a:r>
              <a:rPr lang="he-IL" sz="2200" b="1" dirty="0" smtClean="0">
                <a:solidFill>
                  <a:schemeClr val="accent6"/>
                </a:solidFill>
                <a:cs typeface="David" pitchFamily="34" charset="-79"/>
              </a:rPr>
              <a:t>וַיֵּלֶךְ </a:t>
            </a:r>
            <a:r>
              <a:rPr lang="he-IL" sz="2200" b="1" dirty="0">
                <a:solidFill>
                  <a:schemeClr val="accent6"/>
                </a:solidFill>
                <a:cs typeface="David" pitchFamily="34" charset="-79"/>
              </a:rPr>
              <a:t>יִרְמְיָה הַנָּבִיא לְדַרְכּוֹ. </a:t>
            </a:r>
            <a:endParaRPr lang="en-US" sz="2200" b="1" dirty="0">
              <a:solidFill>
                <a:schemeClr val="accent6"/>
              </a:solidFill>
              <a:cs typeface="David" pitchFamily="34" charset="-79"/>
            </a:endParaRPr>
          </a:p>
        </p:txBody>
      </p:sp>
      <p:sp>
        <p:nvSpPr>
          <p:cNvPr id="4" name="Right Arrow Callout 3"/>
          <p:cNvSpPr/>
          <p:nvPr/>
        </p:nvSpPr>
        <p:spPr>
          <a:xfrm>
            <a:off x="62752" y="4191000"/>
            <a:ext cx="3671048" cy="762000"/>
          </a:xfrm>
          <a:prstGeom prst="rightArrowCallout">
            <a:avLst>
              <a:gd name="adj1" fmla="val 25000"/>
              <a:gd name="adj2" fmla="val 25000"/>
              <a:gd name="adj3" fmla="val 25000"/>
              <a:gd name="adj4" fmla="val 89538"/>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Chananya takes the yoke and breaks it in public.</a:t>
            </a:r>
            <a:endParaRPr lang="he-IL" sz="2000" dirty="0"/>
          </a:p>
        </p:txBody>
      </p:sp>
      <p:sp>
        <p:nvSpPr>
          <p:cNvPr id="5" name="Right Arrow Callout 4"/>
          <p:cNvSpPr/>
          <p:nvPr/>
        </p:nvSpPr>
        <p:spPr>
          <a:xfrm>
            <a:off x="76199" y="5105400"/>
            <a:ext cx="3671048" cy="1066800"/>
          </a:xfrm>
          <a:prstGeom prst="rightArrowCallout">
            <a:avLst>
              <a:gd name="adj1" fmla="val 25000"/>
              <a:gd name="adj2" fmla="val 25000"/>
              <a:gd name="adj3" fmla="val 25000"/>
              <a:gd name="adj4" fmla="val 89885"/>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Chananya seems to win but in the 9</a:t>
            </a:r>
            <a:r>
              <a:rPr lang="en-GB" sz="2000" baseline="30000" dirty="0" smtClean="0"/>
              <a:t>th</a:t>
            </a:r>
            <a:r>
              <a:rPr lang="en-GB" sz="2000" dirty="0" smtClean="0"/>
              <a:t> year they return and besiege the city.</a:t>
            </a:r>
            <a:endParaRPr lang="he-IL" sz="2000" dirty="0"/>
          </a:p>
        </p:txBody>
      </p:sp>
      <p:sp>
        <p:nvSpPr>
          <p:cNvPr id="7" name="Right Arrow Callout 6"/>
          <p:cNvSpPr/>
          <p:nvPr/>
        </p:nvSpPr>
        <p:spPr>
          <a:xfrm>
            <a:off x="62752" y="3048000"/>
            <a:ext cx="3671048" cy="1066800"/>
          </a:xfrm>
          <a:prstGeom prst="rightArrowCallout">
            <a:avLst>
              <a:gd name="adj1" fmla="val 25000"/>
              <a:gd name="adj2" fmla="val 25000"/>
              <a:gd name="adj3" fmla="val 18665"/>
              <a:gd name="adj4" fmla="val 89831"/>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This is a challenge – he is putting his reputation on the line.</a:t>
            </a:r>
            <a:endParaRPr lang="he-IL" sz="2000" dirty="0"/>
          </a:p>
        </p:txBody>
      </p:sp>
    </p:spTree>
    <p:extLst>
      <p:ext uri="{BB962C8B-B14F-4D97-AF65-F5344CB8AC3E}">
        <p14:creationId xmlns:p14="http://schemas.microsoft.com/office/powerpoint/2010/main" val="205337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0-#ppt_w/2"/>
                                          </p:val>
                                        </p:tav>
                                        <p:tav tm="100000">
                                          <p:val>
                                            <p:strVal val="#ppt_x"/>
                                          </p:val>
                                        </p:tav>
                                      </p:tavLst>
                                    </p:anim>
                                    <p:anim calcmode="lin" valueType="num">
                                      <p:cBhvr additive="base">
                                        <p:cTn id="23"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0-#ppt_w/2"/>
                                          </p:val>
                                        </p:tav>
                                        <p:tav tm="100000">
                                          <p:val>
                                            <p:strVal val="#ppt_x"/>
                                          </p:val>
                                        </p:tav>
                                      </p:tavLst>
                                    </p:anim>
                                    <p:anim calcmode="lin" valueType="num">
                                      <p:cBhvr additive="base">
                                        <p:cTn id="3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right)">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fill="hold"/>
                                        <p:tgtEl>
                                          <p:spTgt spid="5"/>
                                        </p:tgtEl>
                                        <p:attrNameLst>
                                          <p:attrName>ppt_x</p:attrName>
                                        </p:attrNameLst>
                                      </p:cBhvr>
                                      <p:tavLst>
                                        <p:tav tm="0">
                                          <p:val>
                                            <p:strVal val="0-#ppt_w/2"/>
                                          </p:val>
                                        </p:tav>
                                        <p:tav tm="100000">
                                          <p:val>
                                            <p:strVal val="#ppt_x"/>
                                          </p:val>
                                        </p:tav>
                                      </p:tavLst>
                                    </p:anim>
                                    <p:anim calcmode="lin" valueType="num">
                                      <p:cBhvr additive="base">
                                        <p:cTn id="45"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יחזקאל</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r>
              <a:rPr lang="en-GB" b="1" dirty="0" smtClean="0">
                <a:solidFill>
                  <a:schemeClr val="accent4"/>
                </a:solidFill>
                <a:cs typeface="David" pitchFamily="34" charset="-79"/>
              </a:rPr>
              <a:t>The first section of the sefer is all rebuke and takes place in years 5-7 of Tzidkiyahu’s reign. This is the time period about which Chananya is talking.</a:t>
            </a:r>
          </a:p>
          <a:p>
            <a:r>
              <a:rPr lang="en-GB" b="1" dirty="0" smtClean="0">
                <a:solidFill>
                  <a:schemeClr val="accent2"/>
                </a:solidFill>
                <a:cs typeface="David" pitchFamily="34" charset="-79"/>
              </a:rPr>
              <a:t>There are two main nevuot in Yechezkel – </a:t>
            </a:r>
            <a:r>
              <a:rPr lang="he-IL" b="1" dirty="0" smtClean="0">
                <a:solidFill>
                  <a:schemeClr val="accent2"/>
                </a:solidFill>
                <a:cs typeface="David" pitchFamily="34" charset="-79"/>
              </a:rPr>
              <a:t>מעשה מרכבה</a:t>
            </a:r>
            <a:r>
              <a:rPr lang="en-GB" b="1" dirty="0" smtClean="0">
                <a:solidFill>
                  <a:schemeClr val="accent2"/>
                </a:solidFill>
                <a:cs typeface="David" pitchFamily="34" charset="-79"/>
              </a:rPr>
              <a:t> and the dry bones.</a:t>
            </a:r>
          </a:p>
          <a:p>
            <a:r>
              <a:rPr lang="en-GB" b="1" dirty="0" smtClean="0">
                <a:solidFill>
                  <a:schemeClr val="accent4"/>
                </a:solidFill>
                <a:cs typeface="David" pitchFamily="34" charset="-79"/>
              </a:rPr>
              <a:t>He sees G-d’s chariot leaving Yerushalayim and landing in Bavel. The future of Am Yisrael is in Bavel.</a:t>
            </a:r>
          </a:p>
          <a:p>
            <a:r>
              <a:rPr lang="en-GB" b="1" dirty="0" smtClean="0">
                <a:solidFill>
                  <a:schemeClr val="accent2"/>
                </a:solidFill>
                <a:cs typeface="David" pitchFamily="34" charset="-79"/>
              </a:rPr>
              <a:t>The people say that exile is like death and think that they are no longer G-d’s people.</a:t>
            </a:r>
          </a:p>
          <a:p>
            <a:r>
              <a:rPr lang="en-GB" b="1" dirty="0" smtClean="0">
                <a:solidFill>
                  <a:schemeClr val="accent4"/>
                </a:solidFill>
                <a:cs typeface="David" pitchFamily="34" charset="-79"/>
              </a:rPr>
              <a:t>Yechezkel says they are wrong, the dry bones come back to life.</a:t>
            </a:r>
          </a:p>
          <a:p>
            <a:r>
              <a:rPr lang="en-GB" b="1" dirty="0" smtClean="0">
                <a:solidFill>
                  <a:schemeClr val="accent2"/>
                </a:solidFill>
                <a:cs typeface="David" pitchFamily="34" charset="-79"/>
              </a:rPr>
              <a:t>They need these nevuot so they can have credibility for later to be able to pick up the pieces.</a:t>
            </a:r>
          </a:p>
        </p:txBody>
      </p:sp>
    </p:spTree>
    <p:extLst>
      <p:ext uri="{BB962C8B-B14F-4D97-AF65-F5344CB8AC3E}">
        <p14:creationId xmlns:p14="http://schemas.microsoft.com/office/powerpoint/2010/main" val="2778968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ירמיהו פרק כט</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09800" y="1600200"/>
            <a:ext cx="6477000" cy="4525963"/>
          </a:xfrm>
        </p:spPr>
        <p:txBody>
          <a:bodyPr>
            <a:noAutofit/>
          </a:bodyPr>
          <a:lstStyle/>
          <a:p>
            <a:pPr marL="0" indent="0" algn="r" rtl="1">
              <a:buNone/>
            </a:pPr>
            <a:r>
              <a:rPr lang="he-IL" sz="2000" b="1" dirty="0" smtClean="0">
                <a:cs typeface="David" pitchFamily="34" charset="-79"/>
              </a:rPr>
              <a:t>א</a:t>
            </a:r>
            <a:r>
              <a:rPr lang="he-IL" sz="2000" dirty="0" smtClean="0">
                <a:cs typeface="David" pitchFamily="34" charset="-79"/>
              </a:rPr>
              <a:t> </a:t>
            </a:r>
            <a:r>
              <a:rPr lang="he-IL" sz="2000" dirty="0">
                <a:cs typeface="David" pitchFamily="34" charset="-79"/>
              </a:rPr>
              <a:t>וְאֵלֶּה דִּבְרֵי הַסֵּפֶר אֲשֶׁר שָׁלַח יִרְמְיָה הַנָּבִיא מִירוּשָׁלִָם אֶל-יֶתֶר זִקְנֵי הַגּוֹלָה וְאֶל-הַכֹּהֲנִים וְאֶל-הַנְּבִיאִים וְאֶל-כָּל-הָעָם אֲשֶׁר הֶגְלָה נְבוּכַדְנֶאצַּר מִירוּשָׁלִַם בָּבֶלָה. </a:t>
            </a:r>
            <a:endParaRPr lang="he-IL" sz="2000" b="1" dirty="0">
              <a:cs typeface="David" pitchFamily="34" charset="-79"/>
            </a:endParaRPr>
          </a:p>
          <a:p>
            <a:pPr marL="0" indent="0" algn="r" rtl="1">
              <a:buNone/>
            </a:pPr>
            <a:endParaRPr lang="he-IL" sz="2000" b="1" dirty="0" smtClean="0">
              <a:cs typeface="David" pitchFamily="34" charset="-79"/>
            </a:endParaRPr>
          </a:p>
          <a:p>
            <a:pPr marL="0" indent="0" algn="r" rtl="1">
              <a:buNone/>
            </a:pPr>
            <a:r>
              <a:rPr lang="he-IL" sz="2000" b="1" dirty="0" smtClean="0">
                <a:cs typeface="David" pitchFamily="34" charset="-79"/>
              </a:rPr>
              <a:t>ד</a:t>
            </a:r>
            <a:r>
              <a:rPr lang="he-IL" sz="2000" dirty="0" smtClean="0">
                <a:cs typeface="David" pitchFamily="34" charset="-79"/>
              </a:rPr>
              <a:t> </a:t>
            </a:r>
            <a:r>
              <a:rPr lang="he-IL" sz="2000" dirty="0">
                <a:cs typeface="David" pitchFamily="34" charset="-79"/>
              </a:rPr>
              <a:t>כֹּה אָמַר יְהוָה צְבָאוֹת אֱלֹהֵי יִשְׂרָאֵל לְכָל-הַגּוֹלָה אֲשֶׁר-הִגְלֵיתִי מִירוּשָׁלִַם בָּבֶלָה. </a:t>
            </a:r>
            <a:endParaRPr lang="he-IL" sz="2000" dirty="0" smtClean="0">
              <a:cs typeface="David" pitchFamily="34" charset="-79"/>
            </a:endParaRPr>
          </a:p>
          <a:p>
            <a:pPr marL="0" indent="0" algn="r" rtl="1">
              <a:buNone/>
            </a:pPr>
            <a:r>
              <a:rPr lang="he-IL" sz="2000" b="1" dirty="0" smtClean="0">
                <a:cs typeface="David" pitchFamily="34" charset="-79"/>
              </a:rPr>
              <a:t>ה</a:t>
            </a:r>
            <a:r>
              <a:rPr lang="he-IL" sz="2000" dirty="0" smtClean="0">
                <a:cs typeface="David" pitchFamily="34" charset="-79"/>
              </a:rPr>
              <a:t> </a:t>
            </a:r>
            <a:r>
              <a:rPr lang="he-IL" sz="2000" dirty="0">
                <a:cs typeface="David" pitchFamily="34" charset="-79"/>
              </a:rPr>
              <a:t>בְּנוּ בָתִּים וְשֵׁבוּ וְנִטְעוּ גַנּוֹת וְאִכְלוּ אֶת-פִּרְיָן. </a:t>
            </a:r>
            <a:endParaRPr lang="he-IL" sz="2000" dirty="0" smtClean="0">
              <a:cs typeface="David" pitchFamily="34" charset="-79"/>
            </a:endParaRPr>
          </a:p>
          <a:p>
            <a:pPr marL="0" indent="0" algn="r" rtl="1">
              <a:buNone/>
            </a:pPr>
            <a:r>
              <a:rPr lang="he-IL" sz="2000" b="1" dirty="0" smtClean="0">
                <a:cs typeface="David" pitchFamily="34" charset="-79"/>
              </a:rPr>
              <a:t>ו</a:t>
            </a:r>
            <a:r>
              <a:rPr lang="he-IL" sz="2000" dirty="0" smtClean="0">
                <a:cs typeface="David" pitchFamily="34" charset="-79"/>
              </a:rPr>
              <a:t> </a:t>
            </a:r>
            <a:r>
              <a:rPr lang="he-IL" sz="2000" dirty="0">
                <a:cs typeface="David" pitchFamily="34" charset="-79"/>
              </a:rPr>
              <a:t>קְחוּ נָשִׁים וְהוֹלִידוּ בָּנִים וּבָנוֹת וּקְחוּ לִבְנֵיכֶם נָשִׁים וְאֶת-בְּנוֹתֵיכֶם תְּנוּ לַאֲנָשִׁים וְתֵלַדְנָה בָּנִים וּבָנוֹת וּרְבוּ-שָׁם וְאַל-תִּמְעָטוּ. </a:t>
            </a:r>
            <a:endParaRPr lang="he-IL" sz="2000" dirty="0" smtClean="0">
              <a:cs typeface="David" pitchFamily="34" charset="-79"/>
            </a:endParaRPr>
          </a:p>
          <a:p>
            <a:pPr marL="0" indent="0" algn="r" rtl="1">
              <a:buNone/>
            </a:pPr>
            <a:r>
              <a:rPr lang="he-IL" sz="2000" b="1" dirty="0" smtClean="0">
                <a:cs typeface="David" pitchFamily="34" charset="-79"/>
              </a:rPr>
              <a:t>ז</a:t>
            </a:r>
            <a:r>
              <a:rPr lang="he-IL" sz="2000" dirty="0" smtClean="0">
                <a:cs typeface="David" pitchFamily="34" charset="-79"/>
              </a:rPr>
              <a:t> </a:t>
            </a:r>
            <a:r>
              <a:rPr lang="he-IL" sz="2000" b="1" dirty="0">
                <a:solidFill>
                  <a:schemeClr val="accent4"/>
                </a:solidFill>
                <a:cs typeface="David" pitchFamily="34" charset="-79"/>
              </a:rPr>
              <a:t>וְדִרְשׁוּ אֶת-שְׁלוֹם הָעִיר אֲשֶׁר הִגְלֵיתִי אֶתְכֶם שָׁמָּה וְהִתְפַּלְלוּ בַעֲדָהּ אֶל-יְהוָה כִּי בִשְׁלוֹמָהּ יִהְיֶה לָכֶם שָׁלוֹם. </a:t>
            </a:r>
            <a:endParaRPr lang="en-US" sz="2000" b="1" dirty="0">
              <a:solidFill>
                <a:schemeClr val="accent4"/>
              </a:solidFill>
              <a:cs typeface="David" pitchFamily="34" charset="-79"/>
            </a:endParaRPr>
          </a:p>
          <a:p>
            <a:pPr marL="0" indent="0" algn="r" rtl="1">
              <a:buNone/>
            </a:pPr>
            <a:r>
              <a:rPr lang="he-IL" sz="2000" b="1" dirty="0" smtClean="0">
                <a:cs typeface="David" pitchFamily="34" charset="-79"/>
              </a:rPr>
              <a:t>ח</a:t>
            </a:r>
            <a:r>
              <a:rPr lang="he-IL" sz="2000" dirty="0" smtClean="0">
                <a:cs typeface="David" pitchFamily="34" charset="-79"/>
              </a:rPr>
              <a:t> </a:t>
            </a:r>
            <a:r>
              <a:rPr lang="he-IL" sz="2000" dirty="0">
                <a:cs typeface="David" pitchFamily="34" charset="-79"/>
              </a:rPr>
              <a:t>כִּי כֹה אָמַר יְהוָה צְבָאוֹת אֱלֹהֵי יִשְׂרָאֵל אַל-יַשִּׁיאוּ לָכֶם נְבִיאֵיכֶם אֲשֶׁר-בְּקִרְבְּכֶם וְקֹסְמֵיכֶם וְאַל-תִּשְׁמְעוּ אֶל-חֲלֹמֹתֵיכֶם אֲשֶׁר אַתֶּם מַחְלְמִים. </a:t>
            </a:r>
            <a:endParaRPr lang="en-US" sz="2000" dirty="0">
              <a:cs typeface="David" pitchFamily="34" charset="-79"/>
            </a:endParaRPr>
          </a:p>
          <a:p>
            <a:pPr marL="0" indent="0" algn="r" rtl="1">
              <a:buNone/>
            </a:pPr>
            <a:r>
              <a:rPr lang="he-IL" sz="2000" b="1" dirty="0" smtClean="0">
                <a:cs typeface="David" pitchFamily="34" charset="-79"/>
              </a:rPr>
              <a:t>ט</a:t>
            </a:r>
            <a:r>
              <a:rPr lang="he-IL" sz="2000" dirty="0" smtClean="0">
                <a:cs typeface="David" pitchFamily="34" charset="-79"/>
              </a:rPr>
              <a:t> </a:t>
            </a:r>
            <a:r>
              <a:rPr lang="he-IL" sz="2000" dirty="0">
                <a:cs typeface="David" pitchFamily="34" charset="-79"/>
              </a:rPr>
              <a:t>כִּי בְשֶׁקֶר הֵם נִבְּאִים לָכֶם בִּשְׁמִי לֹא שְׁלַחְתִּים נְאֻם-יְהוָה. </a:t>
            </a:r>
            <a:endParaRPr lang="en-US" sz="2000" dirty="0">
              <a:cs typeface="David" pitchFamily="34" charset="-79"/>
            </a:endParaRPr>
          </a:p>
        </p:txBody>
      </p:sp>
      <p:sp>
        <p:nvSpPr>
          <p:cNvPr id="4" name="Right Arrow Callout 3"/>
          <p:cNvSpPr/>
          <p:nvPr/>
        </p:nvSpPr>
        <p:spPr>
          <a:xfrm>
            <a:off x="165847" y="3733800"/>
            <a:ext cx="2196354" cy="2057400"/>
          </a:xfrm>
          <a:prstGeom prst="rightArrowCallout">
            <a:avLst>
              <a:gd name="adj1" fmla="val 25000"/>
              <a:gd name="adj2" fmla="val 25000"/>
              <a:gd name="adj3" fmla="val 15850"/>
              <a:gd name="adj4" fmla="val 76610"/>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Pray for the reigning government of your place of exile.</a:t>
            </a:r>
            <a:endParaRPr lang="he-IL" sz="2000" dirty="0"/>
          </a:p>
        </p:txBody>
      </p:sp>
    </p:spTree>
    <p:extLst>
      <p:ext uri="{BB962C8B-B14F-4D97-AF65-F5344CB8AC3E}">
        <p14:creationId xmlns:p14="http://schemas.microsoft.com/office/powerpoint/2010/main" val="290528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righ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righ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righ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righ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additive="base">
                                        <p:cTn id="32" dur="500" fill="hold"/>
                                        <p:tgtEl>
                                          <p:spTgt spid="4"/>
                                        </p:tgtEl>
                                        <p:attrNameLst>
                                          <p:attrName>ppt_x</p:attrName>
                                        </p:attrNameLst>
                                      </p:cBhvr>
                                      <p:tavLst>
                                        <p:tav tm="0">
                                          <p:val>
                                            <p:strVal val="0-#ppt_w/2"/>
                                          </p:val>
                                        </p:tav>
                                        <p:tav tm="100000">
                                          <p:val>
                                            <p:strVal val="#ppt_x"/>
                                          </p:val>
                                        </p:tav>
                                      </p:tavLst>
                                    </p:anim>
                                    <p:anim calcmode="lin" valueType="num">
                                      <p:cBhvr additive="base">
                                        <p:cTn id="3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wipe(right)">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wipe(right)">
                                      <p:cBhvr>
                                        <p:cTn id="4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he-IL" sz="6000" b="1" dirty="0" smtClean="0">
                <a:solidFill>
                  <a:schemeClr val="accent3"/>
                </a:solidFill>
                <a:effectLst>
                  <a:outerShdw blurRad="38100" dist="38100" dir="2700000" algn="tl">
                    <a:srgbClr val="000000">
                      <a:alpha val="43137"/>
                    </a:srgbClr>
                  </a:outerShdw>
                </a:effectLst>
              </a:rPr>
              <a:t>תהלים פרק קמד</a:t>
            </a:r>
            <a:br>
              <a:rPr lang="he-IL" sz="6000" b="1" dirty="0" smtClean="0">
                <a:solidFill>
                  <a:schemeClr val="accent3"/>
                </a:solidFill>
                <a:effectLst>
                  <a:outerShdw blurRad="38100" dist="38100" dir="2700000" algn="tl">
                    <a:srgbClr val="000000">
                      <a:alpha val="43137"/>
                    </a:srgbClr>
                  </a:outerShdw>
                </a:effectLst>
              </a:rPr>
            </a:br>
            <a:r>
              <a:rPr lang="en-GB" sz="6000" b="1" dirty="0" smtClean="0">
                <a:solidFill>
                  <a:schemeClr val="accent3"/>
                </a:solidFill>
                <a:effectLst>
                  <a:outerShdw blurRad="38100" dist="38100" dir="2700000" algn="tl">
                    <a:srgbClr val="000000">
                      <a:alpha val="43137"/>
                    </a:srgbClr>
                  </a:outerShdw>
                </a:effectLst>
              </a:rPr>
              <a:t>Prayer for the Government</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98637"/>
            <a:ext cx="8229600" cy="4525963"/>
          </a:xfrm>
        </p:spPr>
        <p:txBody>
          <a:bodyPr>
            <a:normAutofit fontScale="70000" lnSpcReduction="20000"/>
          </a:bodyPr>
          <a:lstStyle/>
          <a:p>
            <a:pPr marL="0" indent="0" algn="r" rtl="1">
              <a:buNone/>
            </a:pPr>
            <a:r>
              <a:rPr lang="he-IL" b="1" dirty="0" smtClean="0">
                <a:cs typeface="David" pitchFamily="34" charset="-79"/>
              </a:rPr>
              <a:t>ז</a:t>
            </a:r>
            <a:r>
              <a:rPr lang="he-IL" dirty="0" smtClean="0">
                <a:cs typeface="David" pitchFamily="34" charset="-79"/>
              </a:rPr>
              <a:t> </a:t>
            </a:r>
            <a:r>
              <a:rPr lang="he-IL" dirty="0">
                <a:cs typeface="David" pitchFamily="34" charset="-79"/>
              </a:rPr>
              <a:t>שְׁלַח יָדֶיךָ מִמָּרוֹם פְּצֵנִי וְהַצִּילֵנִי מִמַּיִם רַבִּים מִיַּד בְּנֵי נֵכָר. </a:t>
            </a:r>
            <a:endParaRPr lang="en-US" dirty="0">
              <a:cs typeface="David" pitchFamily="34" charset="-79"/>
            </a:endParaRPr>
          </a:p>
          <a:p>
            <a:pPr marL="0" indent="0" algn="r" rtl="1">
              <a:buNone/>
            </a:pPr>
            <a:r>
              <a:rPr lang="he-IL" b="1" dirty="0" smtClean="0">
                <a:cs typeface="David" pitchFamily="34" charset="-79"/>
              </a:rPr>
              <a:t>ח</a:t>
            </a:r>
            <a:r>
              <a:rPr lang="he-IL" dirty="0" smtClean="0">
                <a:cs typeface="David" pitchFamily="34" charset="-79"/>
              </a:rPr>
              <a:t> </a:t>
            </a:r>
            <a:r>
              <a:rPr lang="he-IL" dirty="0">
                <a:cs typeface="David" pitchFamily="34" charset="-79"/>
              </a:rPr>
              <a:t>אֲשֶׁר פִּיהֶם דִּבֶּר-שָׁוְא וִימִינָם יְמִין שָׁקֶר. </a:t>
            </a:r>
            <a:endParaRPr lang="he-IL" dirty="0" smtClean="0">
              <a:cs typeface="David" pitchFamily="34" charset="-79"/>
            </a:endParaRPr>
          </a:p>
          <a:p>
            <a:pPr marL="0" indent="0" algn="r" rtl="1">
              <a:buNone/>
            </a:pPr>
            <a:r>
              <a:rPr lang="he-IL" b="1" dirty="0" smtClean="0">
                <a:cs typeface="David" pitchFamily="34" charset="-79"/>
              </a:rPr>
              <a:t>ט</a:t>
            </a:r>
            <a:r>
              <a:rPr lang="he-IL" dirty="0" smtClean="0">
                <a:cs typeface="David" pitchFamily="34" charset="-79"/>
              </a:rPr>
              <a:t> </a:t>
            </a:r>
            <a:r>
              <a:rPr lang="he-IL" dirty="0">
                <a:cs typeface="David" pitchFamily="34" charset="-79"/>
              </a:rPr>
              <a:t>אֱלֹהִים שִׁיר חָדָשׁ אָשִׁירָה לָּךְ בְּנֵבֶל עָשׂוֹר אֲזַמְּרָה-לָּךְ. </a:t>
            </a:r>
            <a:endParaRPr lang="he-IL" dirty="0" smtClean="0">
              <a:cs typeface="David" pitchFamily="34" charset="-79"/>
            </a:endParaRPr>
          </a:p>
          <a:p>
            <a:pPr marL="0" indent="0" algn="r" rtl="1">
              <a:buNone/>
            </a:pPr>
            <a:r>
              <a:rPr lang="he-IL" b="1" dirty="0" smtClean="0">
                <a:cs typeface="David" pitchFamily="34" charset="-79"/>
              </a:rPr>
              <a:t>י</a:t>
            </a:r>
            <a:r>
              <a:rPr lang="he-IL" dirty="0" smtClean="0">
                <a:cs typeface="David" pitchFamily="34" charset="-79"/>
              </a:rPr>
              <a:t> </a:t>
            </a:r>
            <a:r>
              <a:rPr lang="he-IL" dirty="0">
                <a:cs typeface="David" pitchFamily="34" charset="-79"/>
              </a:rPr>
              <a:t>הַנּוֹתֵן תְּשׁוּעָה לַמְּלָכִים הַפּוֹצֶה אֶת-דָּוִד עַבְדּוֹ מֵחֶרֶב רָעָה. </a:t>
            </a:r>
            <a:endParaRPr lang="he-IL" dirty="0" smtClean="0">
              <a:cs typeface="David" pitchFamily="34" charset="-79"/>
            </a:endParaRPr>
          </a:p>
          <a:p>
            <a:pPr marL="0" indent="0" algn="r" rtl="1">
              <a:buNone/>
            </a:pPr>
            <a:r>
              <a:rPr lang="he-IL" b="1" dirty="0" smtClean="0">
                <a:cs typeface="David" pitchFamily="34" charset="-79"/>
              </a:rPr>
              <a:t>יא</a:t>
            </a:r>
            <a:r>
              <a:rPr lang="he-IL" dirty="0" smtClean="0">
                <a:cs typeface="David" pitchFamily="34" charset="-79"/>
              </a:rPr>
              <a:t> </a:t>
            </a:r>
            <a:r>
              <a:rPr lang="he-IL" dirty="0">
                <a:cs typeface="David" pitchFamily="34" charset="-79"/>
              </a:rPr>
              <a:t>פְּצֵנִי וְהַצִּילֵנִי מִיַּד בְּנֵי-נֵכָראֲשֶׁר פִּיהֶם דִּבֶּר-שָׁוְא וִימִינָם יְמִין שָׁקֶר. </a:t>
            </a:r>
            <a:endParaRPr lang="en-US" dirty="0">
              <a:cs typeface="David" pitchFamily="34" charset="-79"/>
            </a:endParaRPr>
          </a:p>
          <a:p>
            <a:pPr marL="0" indent="0" algn="r" rtl="1">
              <a:buNone/>
            </a:pPr>
            <a:r>
              <a:rPr lang="he-IL" b="1" dirty="0" smtClean="0">
                <a:cs typeface="David" pitchFamily="34" charset="-79"/>
              </a:rPr>
              <a:t>יב</a:t>
            </a:r>
            <a:r>
              <a:rPr lang="he-IL" dirty="0" smtClean="0">
                <a:cs typeface="David" pitchFamily="34" charset="-79"/>
              </a:rPr>
              <a:t> </a:t>
            </a:r>
            <a:r>
              <a:rPr lang="he-IL" dirty="0">
                <a:cs typeface="David" pitchFamily="34" charset="-79"/>
              </a:rPr>
              <a:t>אֲשֶׁר בָּנֵינוּ כִּנְטִעִים מְגֻדָּלִים </a:t>
            </a:r>
            <a:r>
              <a:rPr lang="he-IL" dirty="0" smtClean="0">
                <a:cs typeface="David" pitchFamily="34" charset="-79"/>
              </a:rPr>
              <a:t>בִּנְעוּרֵיהֶם בְּנוֹתֵינוּ </a:t>
            </a:r>
            <a:r>
              <a:rPr lang="he-IL" dirty="0">
                <a:cs typeface="David" pitchFamily="34" charset="-79"/>
              </a:rPr>
              <a:t>כְזָוִיֹּת מְחֻטָּבוֹת תַּבְנִית הֵיכָל. </a:t>
            </a:r>
            <a:endParaRPr lang="he-IL" dirty="0" smtClean="0">
              <a:cs typeface="David" pitchFamily="34" charset="-79"/>
            </a:endParaRPr>
          </a:p>
          <a:p>
            <a:pPr marL="0" indent="0" algn="r" rtl="1">
              <a:buNone/>
            </a:pPr>
            <a:r>
              <a:rPr lang="he-IL" b="1" dirty="0" smtClean="0">
                <a:cs typeface="David" pitchFamily="34" charset="-79"/>
              </a:rPr>
              <a:t>יג</a:t>
            </a:r>
            <a:r>
              <a:rPr lang="he-IL" dirty="0" smtClean="0">
                <a:cs typeface="David" pitchFamily="34" charset="-79"/>
              </a:rPr>
              <a:t> </a:t>
            </a:r>
            <a:r>
              <a:rPr lang="he-IL" dirty="0">
                <a:cs typeface="David" pitchFamily="34" charset="-79"/>
              </a:rPr>
              <a:t>מְזָוֵינוּ מְלֵאִים מְפִיקִים מִזַּן אֶל-זַןצֹאונֵנוּ מַאֲלִיפוֹת מְרֻבָּבוֹת בְּחוּצוֹתֵינוּ. </a:t>
            </a:r>
            <a:endParaRPr lang="he-IL" dirty="0" smtClean="0">
              <a:cs typeface="David" pitchFamily="34" charset="-79"/>
            </a:endParaRPr>
          </a:p>
          <a:p>
            <a:pPr marL="0" indent="0" algn="r" rtl="1">
              <a:buNone/>
            </a:pPr>
            <a:r>
              <a:rPr lang="he-IL" b="1" dirty="0" smtClean="0">
                <a:cs typeface="David" pitchFamily="34" charset="-79"/>
              </a:rPr>
              <a:t>יד</a:t>
            </a:r>
            <a:r>
              <a:rPr lang="he-IL" dirty="0" smtClean="0">
                <a:cs typeface="David" pitchFamily="34" charset="-79"/>
              </a:rPr>
              <a:t> </a:t>
            </a:r>
            <a:r>
              <a:rPr lang="he-IL" dirty="0">
                <a:cs typeface="David" pitchFamily="34" charset="-79"/>
              </a:rPr>
              <a:t>אַלּוּפֵינוּ מְסֻבָּלִים אֵין-פֶּרֶץ וְאֵין יוֹצֵאת וְאֵין צְוָחָה בִּרְחֹבֹתֵינוּ. </a:t>
            </a:r>
            <a:endParaRPr lang="he-IL" dirty="0" smtClean="0">
              <a:cs typeface="David" pitchFamily="34" charset="-79"/>
            </a:endParaRPr>
          </a:p>
          <a:p>
            <a:pPr marL="0" indent="0" algn="r" rtl="1">
              <a:buNone/>
            </a:pPr>
            <a:r>
              <a:rPr lang="he-IL" b="1" dirty="0" smtClean="0">
                <a:cs typeface="David" pitchFamily="34" charset="-79"/>
              </a:rPr>
              <a:t>טו</a:t>
            </a:r>
            <a:r>
              <a:rPr lang="he-IL" dirty="0" smtClean="0">
                <a:cs typeface="David" pitchFamily="34" charset="-79"/>
              </a:rPr>
              <a:t> </a:t>
            </a:r>
            <a:r>
              <a:rPr lang="he-IL" dirty="0">
                <a:cs typeface="David" pitchFamily="34" charset="-79"/>
              </a:rPr>
              <a:t>אַשְׁרֵי הָעָם שֶׁכָּכָה לּוֹ אַשְׁרֵי הָעָם שֱׁיְהוָה אֱלֹהָיו.</a:t>
            </a:r>
            <a:endParaRPr lang="en-US" dirty="0">
              <a:cs typeface="David" pitchFamily="34" charset="-79"/>
            </a:endParaRPr>
          </a:p>
          <a:p>
            <a:pPr marL="0" indent="0" algn="r">
              <a:buNone/>
            </a:pPr>
            <a:endParaRPr lang="he-IL" dirty="0" smtClean="0">
              <a:cs typeface="David" pitchFamily="34" charset="-79"/>
            </a:endParaRPr>
          </a:p>
          <a:p>
            <a:pPr marL="0" indent="0" algn="ctr">
              <a:buNone/>
            </a:pPr>
            <a:r>
              <a:rPr lang="en-GB" b="1" dirty="0" smtClean="0">
                <a:solidFill>
                  <a:schemeClr val="accent2"/>
                </a:solidFill>
                <a:cs typeface="David" pitchFamily="34" charset="-79"/>
              </a:rPr>
              <a:t>David is praying that G-d save him from other kings who constantly try to trick us.</a:t>
            </a:r>
            <a:endParaRPr lang="he-IL" b="1" dirty="0">
              <a:solidFill>
                <a:schemeClr val="accent2"/>
              </a:solidFill>
              <a:cs typeface="David" pitchFamily="34" charset="-79"/>
            </a:endParaRPr>
          </a:p>
        </p:txBody>
      </p:sp>
    </p:spTree>
    <p:extLst>
      <p:ext uri="{BB962C8B-B14F-4D97-AF65-F5344CB8AC3E}">
        <p14:creationId xmlns:p14="http://schemas.microsoft.com/office/powerpoint/2010/main" val="377164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righ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righ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right)">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ipe(left)">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he-IL" sz="6000" b="1" dirty="0" smtClean="0">
                <a:solidFill>
                  <a:schemeClr val="accent3"/>
                </a:solidFill>
                <a:effectLst>
                  <a:outerShdw blurRad="38100" dist="38100" dir="2700000" algn="tl">
                    <a:srgbClr val="000000">
                      <a:alpha val="43137"/>
                    </a:srgbClr>
                  </a:outerShdw>
                </a:effectLst>
              </a:rPr>
              <a:t>מלכים ב פרק כד</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066800"/>
            <a:ext cx="8610600" cy="4525963"/>
          </a:xfrm>
        </p:spPr>
        <p:txBody>
          <a:bodyPr anchor="ctr">
            <a:noAutofit/>
          </a:bodyPr>
          <a:lstStyle/>
          <a:p>
            <a:pPr marL="0" indent="0" algn="r" rtl="1">
              <a:buNone/>
            </a:pPr>
            <a:r>
              <a:rPr lang="he-IL" sz="2400" b="1" dirty="0" smtClean="0">
                <a:cs typeface="David" pitchFamily="34" charset="-79"/>
              </a:rPr>
              <a:t>יח</a:t>
            </a:r>
            <a:r>
              <a:rPr lang="he-IL" sz="2400" dirty="0" smtClean="0">
                <a:cs typeface="David" pitchFamily="34" charset="-79"/>
              </a:rPr>
              <a:t> בֶּן-עֶשְׂרִים וְאַחַת שָׁנָה צִדְקִיָּהוּ בְמָלְכוֹ וְאַחַת עֶשְׂרֵה שָׁנָה מָלַךְ בִּירוּשָׁלִָם וְשֵׁם אִמּוֹ חֲמוּטַל בַּת-יִרְמְיָהוּ מִלִּבְנָה. </a:t>
            </a:r>
            <a:endParaRPr lang="en-US" sz="2400" dirty="0" smtClean="0">
              <a:cs typeface="David" pitchFamily="34" charset="-79"/>
            </a:endParaRPr>
          </a:p>
          <a:p>
            <a:pPr marL="0" indent="0" algn="r" rtl="1">
              <a:buNone/>
            </a:pPr>
            <a:endParaRPr lang="he-IL" sz="2400" b="1" dirty="0" smtClean="0">
              <a:cs typeface="David" pitchFamily="34" charset="-79"/>
            </a:endParaRPr>
          </a:p>
          <a:p>
            <a:pPr marL="0" indent="0" algn="r" rtl="1">
              <a:buNone/>
            </a:pPr>
            <a:r>
              <a:rPr lang="he-IL" sz="2400" b="1" dirty="0" smtClean="0">
                <a:cs typeface="David" pitchFamily="34" charset="-79"/>
              </a:rPr>
              <a:t>יט</a:t>
            </a:r>
            <a:r>
              <a:rPr lang="he-IL" sz="2400" dirty="0" smtClean="0">
                <a:cs typeface="David" pitchFamily="34" charset="-79"/>
              </a:rPr>
              <a:t> </a:t>
            </a:r>
            <a:r>
              <a:rPr lang="he-IL" sz="2400" dirty="0">
                <a:cs typeface="David" pitchFamily="34" charset="-79"/>
              </a:rPr>
              <a:t>וַיַּעַשׂ הָרַע בְּעֵינֵי יְהוָה כְּכֹל אֲשֶׁר-עָשָׂה יְהוֹיָקִים. </a:t>
            </a:r>
            <a:endParaRPr lang="en-US" sz="2400" dirty="0">
              <a:cs typeface="David" pitchFamily="34" charset="-79"/>
            </a:endParaRPr>
          </a:p>
          <a:p>
            <a:pPr marL="0" indent="0" algn="r" rtl="1">
              <a:buNone/>
            </a:pPr>
            <a:endParaRPr lang="he-IL" sz="2400" b="1" dirty="0" smtClean="0">
              <a:cs typeface="David" pitchFamily="34" charset="-79"/>
            </a:endParaRPr>
          </a:p>
          <a:p>
            <a:pPr marL="0" indent="0" algn="r" rtl="1">
              <a:buNone/>
            </a:pPr>
            <a:r>
              <a:rPr lang="he-IL" sz="2400" b="1" dirty="0" smtClean="0">
                <a:cs typeface="David" pitchFamily="34" charset="-79"/>
              </a:rPr>
              <a:t>כ</a:t>
            </a:r>
            <a:r>
              <a:rPr lang="he-IL" sz="2400" dirty="0" smtClean="0">
                <a:cs typeface="David" pitchFamily="34" charset="-79"/>
              </a:rPr>
              <a:t> </a:t>
            </a:r>
            <a:r>
              <a:rPr lang="he-IL" sz="2400" dirty="0">
                <a:cs typeface="David" pitchFamily="34" charset="-79"/>
              </a:rPr>
              <a:t>כִּי עַל-אַף יְהוָה הָיְתָה בִירוּשָׁלִַם וּבִיהוּדָה עַד-הִשְׁלִכוֹ אֹתָם מֵעַל פָּנָיו וַיִּמְרֹד צִדְקִיָּהוּ בְּמֶלֶךְ בָּבֶל</a:t>
            </a:r>
            <a:r>
              <a:rPr lang="he-IL" sz="2400" dirty="0" smtClean="0">
                <a:cs typeface="David" pitchFamily="34" charset="-79"/>
              </a:rPr>
              <a:t>.</a:t>
            </a:r>
            <a:endParaRPr lang="en-US" sz="2400" dirty="0">
              <a:cs typeface="David" pitchFamily="34" charset="-79"/>
            </a:endParaRPr>
          </a:p>
        </p:txBody>
      </p:sp>
    </p:spTree>
    <p:extLst>
      <p:ext uri="{BB962C8B-B14F-4D97-AF65-F5344CB8AC3E}">
        <p14:creationId xmlns:p14="http://schemas.microsoft.com/office/powerpoint/2010/main" val="127471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righ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righ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מלכים ב פרק כה</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819400" y="1600200"/>
            <a:ext cx="6096000" cy="4525963"/>
          </a:xfrm>
        </p:spPr>
        <p:txBody>
          <a:bodyPr>
            <a:noAutofit/>
          </a:bodyPr>
          <a:lstStyle/>
          <a:p>
            <a:pPr marL="0" indent="0" algn="r" rtl="1">
              <a:buNone/>
            </a:pPr>
            <a:r>
              <a:rPr lang="he-IL" sz="2000" b="1" dirty="0" smtClean="0">
                <a:cs typeface="David" pitchFamily="34" charset="-79"/>
              </a:rPr>
              <a:t>ה</a:t>
            </a:r>
            <a:r>
              <a:rPr lang="he-IL" sz="2000" dirty="0" smtClean="0">
                <a:cs typeface="David" pitchFamily="34" charset="-79"/>
              </a:rPr>
              <a:t> </a:t>
            </a:r>
            <a:r>
              <a:rPr lang="he-IL" sz="2000" dirty="0">
                <a:cs typeface="David" pitchFamily="34" charset="-79"/>
              </a:rPr>
              <a:t>וַיִּרְדְּפוּ חֵיל-כַּשְׂדִּים אַחַר הַמֶּלֶךְ </a:t>
            </a:r>
            <a:r>
              <a:rPr lang="he-IL" sz="2000" b="1" dirty="0">
                <a:solidFill>
                  <a:schemeClr val="accent2"/>
                </a:solidFill>
                <a:cs typeface="David" pitchFamily="34" charset="-79"/>
              </a:rPr>
              <a:t>וַיַּשִּׂגוּ אֹתוֹ בְּעַרְבוֹת יְרֵחוֹ </a:t>
            </a:r>
            <a:r>
              <a:rPr lang="he-IL" sz="2000" dirty="0">
                <a:cs typeface="David" pitchFamily="34" charset="-79"/>
              </a:rPr>
              <a:t>וְכָל-חֵילוֹ נָפֹצוּ מֵעָלָיו. </a:t>
            </a:r>
            <a:endParaRPr lang="he-IL" sz="2000" dirty="0" smtClean="0">
              <a:cs typeface="David" pitchFamily="34" charset="-79"/>
            </a:endParaRPr>
          </a:p>
          <a:p>
            <a:pPr marL="0" indent="0" algn="r" rtl="1">
              <a:buNone/>
            </a:pPr>
            <a:r>
              <a:rPr lang="he-IL" sz="2000" b="1" dirty="0" smtClean="0">
                <a:cs typeface="David" pitchFamily="34" charset="-79"/>
              </a:rPr>
              <a:t>ו</a:t>
            </a:r>
            <a:r>
              <a:rPr lang="he-IL" sz="2000" dirty="0" smtClean="0">
                <a:cs typeface="David" pitchFamily="34" charset="-79"/>
              </a:rPr>
              <a:t> </a:t>
            </a:r>
            <a:r>
              <a:rPr lang="he-IL" sz="2000" dirty="0">
                <a:cs typeface="David" pitchFamily="34" charset="-79"/>
              </a:rPr>
              <a:t>וַיִּתְפְּשׂוּ אֶת-הַמֶּלֶךְ וַיַּעֲלוּ אֹתוֹ אֶל-מֶלֶךְ בָּבֶל רִבְלָתָה וַיְדַבְּרוּ אִתּוֹ מִשְׁפָּט. </a:t>
            </a:r>
            <a:endParaRPr lang="en-US" sz="2000" dirty="0">
              <a:cs typeface="David" pitchFamily="34" charset="-79"/>
            </a:endParaRPr>
          </a:p>
          <a:p>
            <a:pPr marL="0" indent="0" algn="r" rtl="1">
              <a:buNone/>
            </a:pPr>
            <a:r>
              <a:rPr lang="he-IL" sz="2000" b="1" dirty="0" smtClean="0">
                <a:cs typeface="David" pitchFamily="34" charset="-79"/>
              </a:rPr>
              <a:t>ז</a:t>
            </a:r>
            <a:r>
              <a:rPr lang="he-IL" sz="2000" dirty="0" smtClean="0">
                <a:cs typeface="David" pitchFamily="34" charset="-79"/>
              </a:rPr>
              <a:t> </a:t>
            </a:r>
            <a:r>
              <a:rPr lang="he-IL" sz="2000" b="1" dirty="0">
                <a:solidFill>
                  <a:schemeClr val="accent1"/>
                </a:solidFill>
                <a:cs typeface="David" pitchFamily="34" charset="-79"/>
              </a:rPr>
              <a:t>וְאֶת-בְּנֵי צִדְקִיָּהוּ שָׁחֲטוּ לְעֵינָיו וְאֶת-עֵינֵי צִדְקִיָּהוּ עִוֵּר וַיַּאַסְרֵהוּ בַנְחֻשְׁתַּיִם וַיְבִאֵהוּ בָּבֶל. </a:t>
            </a:r>
            <a:endParaRPr lang="en-US" sz="2000" b="1" dirty="0">
              <a:solidFill>
                <a:schemeClr val="accent1"/>
              </a:solidFill>
              <a:cs typeface="David" pitchFamily="34" charset="-79"/>
            </a:endParaRPr>
          </a:p>
          <a:p>
            <a:pPr marL="0" indent="0" algn="r" rtl="1">
              <a:buNone/>
            </a:pPr>
            <a:r>
              <a:rPr lang="he-IL" sz="2000" b="1" dirty="0" smtClean="0">
                <a:cs typeface="David" pitchFamily="34" charset="-79"/>
              </a:rPr>
              <a:t>ח</a:t>
            </a:r>
            <a:r>
              <a:rPr lang="he-IL" sz="2000" dirty="0" smtClean="0">
                <a:cs typeface="David" pitchFamily="34" charset="-79"/>
              </a:rPr>
              <a:t> </a:t>
            </a:r>
            <a:r>
              <a:rPr lang="he-IL" sz="2000" dirty="0">
                <a:cs typeface="David" pitchFamily="34" charset="-79"/>
              </a:rPr>
              <a:t>וּבַחֹדֶשׁ הַחֲמִישִׁי בְּשִׁבְעָה לַחֹדֶשׁ הִיא שְׁנַת תְּשַׁע-עֶשְׂרֵה שָׁנָה לַמֶּלֶךְ נְבֻכַדְנֶאצַּר מֶלֶךְ-בָּבֶל </a:t>
            </a:r>
            <a:r>
              <a:rPr lang="he-IL" sz="2000" b="1" dirty="0">
                <a:solidFill>
                  <a:schemeClr val="accent6"/>
                </a:solidFill>
                <a:cs typeface="David" pitchFamily="34" charset="-79"/>
              </a:rPr>
              <a:t>בָּא נְבוּזַרְאֲדָן רַב-טַבָּחִים עֶבֶד מֶלֶךְ-בָּבֶל יְרוּשָׁלִָם. </a:t>
            </a:r>
            <a:endParaRPr lang="he-IL" sz="2000" b="1" dirty="0" smtClean="0">
              <a:solidFill>
                <a:schemeClr val="accent6"/>
              </a:solidFill>
              <a:cs typeface="David" pitchFamily="34" charset="-79"/>
            </a:endParaRPr>
          </a:p>
          <a:p>
            <a:pPr marL="0" indent="0" algn="r" rtl="1">
              <a:buNone/>
            </a:pPr>
            <a:r>
              <a:rPr lang="he-IL" sz="2000" b="1" dirty="0" smtClean="0">
                <a:cs typeface="David" pitchFamily="34" charset="-79"/>
              </a:rPr>
              <a:t>ט</a:t>
            </a:r>
            <a:r>
              <a:rPr lang="he-IL" sz="2000" dirty="0" smtClean="0">
                <a:cs typeface="David" pitchFamily="34" charset="-79"/>
              </a:rPr>
              <a:t> </a:t>
            </a:r>
            <a:r>
              <a:rPr lang="he-IL" sz="2000" b="1" dirty="0">
                <a:solidFill>
                  <a:schemeClr val="accent6"/>
                </a:solidFill>
                <a:cs typeface="David" pitchFamily="34" charset="-79"/>
              </a:rPr>
              <a:t>וַיִּשְׂרֹף אֶת-בֵּית-יְהוָה וְאֶת-בֵּית הַמֶּלֶךְ וְאֵת כָּל-בָּתֵּי יְרוּשָׁלִַם וְאֶת-כָּל-בֵּית גָּדוֹל שָׂרַף בָּאֵשׁ.</a:t>
            </a:r>
            <a:endParaRPr lang="en-US" sz="2000" b="1" dirty="0">
              <a:solidFill>
                <a:schemeClr val="accent6"/>
              </a:solidFill>
              <a:cs typeface="David" pitchFamily="34" charset="-79"/>
            </a:endParaRPr>
          </a:p>
          <a:p>
            <a:pPr marL="0" indent="0" algn="r" rtl="1">
              <a:buNone/>
            </a:pPr>
            <a:r>
              <a:rPr lang="he-IL" sz="2000" b="1" dirty="0" smtClean="0">
                <a:cs typeface="David" pitchFamily="34" charset="-79"/>
              </a:rPr>
              <a:t>י</a:t>
            </a:r>
            <a:r>
              <a:rPr lang="he-IL" sz="2000" dirty="0" smtClean="0">
                <a:cs typeface="David" pitchFamily="34" charset="-79"/>
              </a:rPr>
              <a:t> </a:t>
            </a:r>
            <a:r>
              <a:rPr lang="he-IL" sz="2000" dirty="0">
                <a:cs typeface="David" pitchFamily="34" charset="-79"/>
              </a:rPr>
              <a:t>וְאֶת-חוֹמֹת יְרוּשָׁלִַם סָבִיב נָתְצוּ כָּל-חֵיל כַּשְׂדִּים אֲשֶׁר רַב-טַבָּחִים. </a:t>
            </a:r>
            <a:endParaRPr lang="he-IL" sz="2000" dirty="0" smtClean="0">
              <a:cs typeface="David" pitchFamily="34" charset="-79"/>
            </a:endParaRPr>
          </a:p>
          <a:p>
            <a:pPr marL="0" indent="0" algn="r" rtl="1">
              <a:buNone/>
            </a:pPr>
            <a:r>
              <a:rPr lang="he-IL" sz="2000" b="1" dirty="0" smtClean="0">
                <a:cs typeface="David" pitchFamily="34" charset="-79"/>
              </a:rPr>
              <a:t>יא</a:t>
            </a:r>
            <a:r>
              <a:rPr lang="he-IL" sz="2000" dirty="0" smtClean="0">
                <a:cs typeface="David" pitchFamily="34" charset="-79"/>
              </a:rPr>
              <a:t> </a:t>
            </a:r>
            <a:r>
              <a:rPr lang="he-IL" sz="2000" dirty="0">
                <a:cs typeface="David" pitchFamily="34" charset="-79"/>
              </a:rPr>
              <a:t>וְאֵת יֶתֶר הָעָם הַנִּשְׁאָרִים בָּעִיר וְאֶת-הַנֹּפְלִים אֲשֶׁר נָפְלוּ עַל-הַמֶּלֶךְ בָּבֶל וְאֵת יֶתֶר הֶהָמוֹן הֶגְלָה נְבוּזַרְאֲדָן רַב-טַבָּחִים. </a:t>
            </a:r>
            <a:endParaRPr lang="he-IL" sz="2000" dirty="0" smtClean="0">
              <a:cs typeface="David" pitchFamily="34" charset="-79"/>
            </a:endParaRPr>
          </a:p>
          <a:p>
            <a:pPr marL="0" indent="0" algn="r" rtl="1">
              <a:buNone/>
            </a:pPr>
            <a:r>
              <a:rPr lang="he-IL" sz="2000" b="1" dirty="0" smtClean="0">
                <a:cs typeface="David" pitchFamily="34" charset="-79"/>
              </a:rPr>
              <a:t>יב</a:t>
            </a:r>
            <a:r>
              <a:rPr lang="he-IL" sz="2000" dirty="0" smtClean="0">
                <a:cs typeface="David" pitchFamily="34" charset="-79"/>
              </a:rPr>
              <a:t> </a:t>
            </a:r>
            <a:r>
              <a:rPr lang="he-IL" sz="2000" b="1" dirty="0">
                <a:solidFill>
                  <a:schemeClr val="accent5"/>
                </a:solidFill>
                <a:cs typeface="David" pitchFamily="34" charset="-79"/>
              </a:rPr>
              <a:t>וּמִדַּלַּת הָאָרֶץ הִשְׁאִיר רַב-טַבָּחִים לְכֹרְמִים וּלְיֹגְבִים. </a:t>
            </a:r>
            <a:endParaRPr lang="en-US" sz="2000" b="1" dirty="0">
              <a:solidFill>
                <a:schemeClr val="accent5"/>
              </a:solidFill>
              <a:cs typeface="David" pitchFamily="34" charset="-79"/>
            </a:endParaRPr>
          </a:p>
        </p:txBody>
      </p:sp>
      <p:sp>
        <p:nvSpPr>
          <p:cNvPr id="4" name="Right Arrow Callout 3"/>
          <p:cNvSpPr/>
          <p:nvPr/>
        </p:nvSpPr>
        <p:spPr>
          <a:xfrm>
            <a:off x="152400" y="1295400"/>
            <a:ext cx="2819400" cy="1062318"/>
          </a:xfrm>
          <a:prstGeom prst="rightArrowCallout">
            <a:avLst>
              <a:gd name="adj1" fmla="val 25000"/>
              <a:gd name="adj2" fmla="val 25000"/>
              <a:gd name="adj3" fmla="val 25000"/>
              <a:gd name="adj4" fmla="val 86440"/>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They catch Tzidkiyahu in Yericho – coming full circle.</a:t>
            </a:r>
            <a:endParaRPr lang="he-IL" sz="2000" dirty="0"/>
          </a:p>
        </p:txBody>
      </p:sp>
      <p:sp>
        <p:nvSpPr>
          <p:cNvPr id="5" name="Right Arrow Callout 4"/>
          <p:cNvSpPr/>
          <p:nvPr/>
        </p:nvSpPr>
        <p:spPr>
          <a:xfrm>
            <a:off x="177052" y="2514600"/>
            <a:ext cx="2794748" cy="1524000"/>
          </a:xfrm>
          <a:prstGeom prst="rightArrowCallout">
            <a:avLst>
              <a:gd name="adj1" fmla="val 25000"/>
              <a:gd name="adj2" fmla="val 25000"/>
              <a:gd name="adj3" fmla="val 14619"/>
              <a:gd name="adj4" fmla="val 86205"/>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They are angry with him because Bavel had made him king and then he rebelled against them.</a:t>
            </a:r>
            <a:endParaRPr lang="he-IL" sz="2000" dirty="0"/>
          </a:p>
        </p:txBody>
      </p:sp>
      <p:sp>
        <p:nvSpPr>
          <p:cNvPr id="6" name="Right Arrow Callout 5"/>
          <p:cNvSpPr/>
          <p:nvPr/>
        </p:nvSpPr>
        <p:spPr>
          <a:xfrm>
            <a:off x="177051" y="4191000"/>
            <a:ext cx="2794749" cy="914400"/>
          </a:xfrm>
          <a:prstGeom prst="rightArrowCallout">
            <a:avLst>
              <a:gd name="adj1" fmla="val 25000"/>
              <a:gd name="adj2" fmla="val 25000"/>
              <a:gd name="adj3" fmla="val 25000"/>
              <a:gd name="adj4" fmla="val 87734"/>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It is Nevuzadran who destroys the Bet HaMikdash.</a:t>
            </a:r>
            <a:endParaRPr lang="he-IL" sz="2000" dirty="0"/>
          </a:p>
        </p:txBody>
      </p:sp>
      <p:sp>
        <p:nvSpPr>
          <p:cNvPr id="7" name="Right Arrow Callout 6"/>
          <p:cNvSpPr/>
          <p:nvPr/>
        </p:nvSpPr>
        <p:spPr>
          <a:xfrm>
            <a:off x="177052" y="5486400"/>
            <a:ext cx="2794748" cy="1219200"/>
          </a:xfrm>
          <a:prstGeom prst="rightArrowCallout">
            <a:avLst>
              <a:gd name="adj1" fmla="val 25000"/>
              <a:gd name="adj2" fmla="val 25000"/>
              <a:gd name="adj3" fmla="val 17279"/>
              <a:gd name="adj4" fmla="val 88034"/>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They left a few poor people behind to keep things running to feed the troops.</a:t>
            </a:r>
            <a:endParaRPr lang="he-IL" sz="2000" dirty="0"/>
          </a:p>
        </p:txBody>
      </p:sp>
    </p:spTree>
    <p:extLst>
      <p:ext uri="{BB962C8B-B14F-4D97-AF65-F5344CB8AC3E}">
        <p14:creationId xmlns:p14="http://schemas.microsoft.com/office/powerpoint/2010/main" val="30048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righ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right)">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0-#ppt_w/2"/>
                                          </p:val>
                                        </p:tav>
                                        <p:tav tm="100000">
                                          <p:val>
                                            <p:strVal val="#ppt_x"/>
                                          </p:val>
                                        </p:tav>
                                      </p:tavLst>
                                    </p:anim>
                                    <p:anim calcmode="lin" valueType="num">
                                      <p:cBhvr additive="base">
                                        <p:cTn id="4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wipe(right)">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wipe(right)">
                                      <p:cBhvr>
                                        <p:cTn id="55" dur="500"/>
                                        <p:tgtEl>
                                          <p:spTgt spid="3">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wipe(right)">
                                      <p:cBhvr>
                                        <p:cTn id="60" dur="500"/>
                                        <p:tgtEl>
                                          <p:spTgt spid="3">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anim calcmode="lin" valueType="num">
                                      <p:cBhvr additive="base">
                                        <p:cTn id="65" dur="500" fill="hold"/>
                                        <p:tgtEl>
                                          <p:spTgt spid="7"/>
                                        </p:tgtEl>
                                        <p:attrNameLst>
                                          <p:attrName>ppt_x</p:attrName>
                                        </p:attrNameLst>
                                      </p:cBhvr>
                                      <p:tavLst>
                                        <p:tav tm="0">
                                          <p:val>
                                            <p:strVal val="0-#ppt_w/2"/>
                                          </p:val>
                                        </p:tav>
                                        <p:tav tm="100000">
                                          <p:val>
                                            <p:strVal val="#ppt_x"/>
                                          </p:val>
                                        </p:tav>
                                      </p:tavLst>
                                    </p:anim>
                                    <p:anim calcmode="lin" valueType="num">
                                      <p:cBhvr additive="base">
                                        <p:cTn id="6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מלכים ב פרק כה</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990600"/>
            <a:ext cx="8686800" cy="4525963"/>
          </a:xfrm>
        </p:spPr>
        <p:txBody>
          <a:bodyPr>
            <a:noAutofit/>
          </a:bodyPr>
          <a:lstStyle/>
          <a:p>
            <a:pPr marL="0" indent="0" algn="r" rtl="1">
              <a:buNone/>
            </a:pPr>
            <a:r>
              <a:rPr lang="he-IL" sz="2000" b="1" dirty="0" smtClean="0">
                <a:cs typeface="David" pitchFamily="34" charset="-79"/>
              </a:rPr>
              <a:t>יג</a:t>
            </a:r>
            <a:r>
              <a:rPr lang="he-IL" sz="2000" dirty="0" smtClean="0">
                <a:cs typeface="David" pitchFamily="34" charset="-79"/>
              </a:rPr>
              <a:t> </a:t>
            </a:r>
            <a:r>
              <a:rPr lang="he-IL" sz="2000" dirty="0">
                <a:cs typeface="David" pitchFamily="34" charset="-79"/>
              </a:rPr>
              <a:t>וְאֶת-עַמּוּדֵי הַנְּחֹשֶׁת אֲשֶׁר בֵּית-יְהוָה וְאֶת-הַמְּכֹנוֹת וְאֶת-יָם הַנְּחֹשֶׁת אֲשֶׁר בְּבֵית-יְהוָה שִׁבְּרוּ כַשְׂדִּים וַיִּשְׂאוּ אֶת-נְחֻשְׁתָּם בָּבֶלָה. </a:t>
            </a:r>
            <a:endParaRPr lang="he-IL" sz="2000" dirty="0" smtClean="0">
              <a:cs typeface="David" pitchFamily="34" charset="-79"/>
            </a:endParaRPr>
          </a:p>
          <a:p>
            <a:pPr marL="0" indent="0" algn="r" rtl="1">
              <a:buNone/>
            </a:pPr>
            <a:r>
              <a:rPr lang="he-IL" sz="2000" b="1" dirty="0" smtClean="0">
                <a:cs typeface="David" pitchFamily="34" charset="-79"/>
              </a:rPr>
              <a:t>יד</a:t>
            </a:r>
            <a:r>
              <a:rPr lang="he-IL" sz="2000" dirty="0" smtClean="0">
                <a:cs typeface="David" pitchFamily="34" charset="-79"/>
              </a:rPr>
              <a:t> </a:t>
            </a:r>
            <a:r>
              <a:rPr lang="he-IL" sz="2000" dirty="0">
                <a:cs typeface="David" pitchFamily="34" charset="-79"/>
              </a:rPr>
              <a:t>וְאֶת-הַסִּירֹת וְאֶת-הַיָּעִים וְאֶת-הַמְזַמְּרוֹת וְאֶת-הַכַּפּוֹת וְאֵת כָּל-כְּלֵי הַנְּחֹשֶׁת אֲשֶׁר יְשָׁרְתוּ-בָם לָקָחוּ. </a:t>
            </a:r>
            <a:endParaRPr lang="he-IL" sz="2000" dirty="0" smtClean="0">
              <a:cs typeface="David" pitchFamily="34" charset="-79"/>
            </a:endParaRPr>
          </a:p>
          <a:p>
            <a:pPr marL="0" indent="0" algn="r" rtl="1">
              <a:buNone/>
            </a:pPr>
            <a:r>
              <a:rPr lang="he-IL" sz="2000" b="1" dirty="0" smtClean="0">
                <a:cs typeface="David" pitchFamily="34" charset="-79"/>
              </a:rPr>
              <a:t>טו</a:t>
            </a:r>
            <a:r>
              <a:rPr lang="he-IL" sz="2000" dirty="0" smtClean="0">
                <a:cs typeface="David" pitchFamily="34" charset="-79"/>
              </a:rPr>
              <a:t> </a:t>
            </a:r>
            <a:r>
              <a:rPr lang="he-IL" sz="2000" dirty="0">
                <a:cs typeface="David" pitchFamily="34" charset="-79"/>
              </a:rPr>
              <a:t>וְאֶת-הַמַּחְתּוֹת וְאֶת-הַמִּזְרָקוֹת אֲשֶׁר זָהָב זָהָב וַאֲשֶׁר-כֶּסֶף כָּסֶף לָקַח רַב-טַבָּחִים. </a:t>
            </a:r>
            <a:endParaRPr lang="he-IL" sz="2000" dirty="0" smtClean="0">
              <a:cs typeface="David" pitchFamily="34" charset="-79"/>
            </a:endParaRPr>
          </a:p>
          <a:p>
            <a:pPr marL="0" indent="0" algn="r" rtl="1">
              <a:buNone/>
            </a:pPr>
            <a:r>
              <a:rPr lang="he-IL" sz="2000" b="1" dirty="0" smtClean="0">
                <a:cs typeface="David" pitchFamily="34" charset="-79"/>
              </a:rPr>
              <a:t>טז</a:t>
            </a:r>
            <a:r>
              <a:rPr lang="he-IL" sz="2000" dirty="0" smtClean="0">
                <a:cs typeface="David" pitchFamily="34" charset="-79"/>
              </a:rPr>
              <a:t> </a:t>
            </a:r>
            <a:r>
              <a:rPr lang="he-IL" sz="2000" dirty="0">
                <a:cs typeface="David" pitchFamily="34" charset="-79"/>
              </a:rPr>
              <a:t>הָעַמּוּדִים שְׁנַיִם הַיָּם הָאֶחָד וְהַמְּכֹנוֹת אֲשֶׁר-עָשָׂה שְׁלֹמֹה לְבֵית יְהוָה לֹא-הָיָה מִשְׁקָל לִנְחֹשֶׁת כָּל-הַכֵּלִים הָאֵלֶּה. </a:t>
            </a:r>
            <a:endParaRPr lang="he-IL" sz="2000" dirty="0" smtClean="0">
              <a:cs typeface="David" pitchFamily="34" charset="-79"/>
            </a:endParaRPr>
          </a:p>
          <a:p>
            <a:pPr marL="0" indent="0" algn="r" rtl="1">
              <a:buNone/>
            </a:pPr>
            <a:r>
              <a:rPr lang="he-IL" sz="2000" b="1" dirty="0" smtClean="0">
                <a:cs typeface="David" pitchFamily="34" charset="-79"/>
              </a:rPr>
              <a:t>יז</a:t>
            </a:r>
            <a:r>
              <a:rPr lang="he-IL" sz="2000" dirty="0" smtClean="0">
                <a:cs typeface="David" pitchFamily="34" charset="-79"/>
              </a:rPr>
              <a:t> </a:t>
            </a:r>
            <a:r>
              <a:rPr lang="he-IL" sz="2000" dirty="0">
                <a:cs typeface="David" pitchFamily="34" charset="-79"/>
              </a:rPr>
              <a:t>שְׁמֹנֶה עֶשְׂרֵה אַמָּה קוֹמַת הָעַמּוּד הָאֶחָד וְכֹתֶרֶת עָלָיו נְחֹשֶׁת וְקוֹמַת הַכֹּתֶרֶת שָׁלֹשׁ </a:t>
            </a:r>
            <a:r>
              <a:rPr lang="he-IL" sz="2000" dirty="0" smtClean="0">
                <a:cs typeface="David" pitchFamily="34" charset="-79"/>
              </a:rPr>
              <a:t>אַמּוֹת </a:t>
            </a:r>
            <a:r>
              <a:rPr lang="he-IL" sz="2000" dirty="0">
                <a:cs typeface="David" pitchFamily="34" charset="-79"/>
              </a:rPr>
              <a:t>וּשְׂבָכָה וְרִמֹּנִים עַל-הַכֹּתֶרֶת סָבִיב הַכֹּל נְחֹשֶׁת וְכָאֵלֶּה לַעַמּוּד הַשֵּׁנִי עַל-הַשְּׂבָכָה. </a:t>
            </a:r>
            <a:endParaRPr lang="he-IL" sz="2000" dirty="0" smtClean="0">
              <a:cs typeface="David" pitchFamily="34" charset="-79"/>
            </a:endParaRPr>
          </a:p>
          <a:p>
            <a:pPr marL="0" indent="0" algn="r" rtl="1">
              <a:buNone/>
            </a:pPr>
            <a:r>
              <a:rPr lang="he-IL" sz="2000" b="1" dirty="0" smtClean="0">
                <a:cs typeface="David" pitchFamily="34" charset="-79"/>
              </a:rPr>
              <a:t>יח</a:t>
            </a:r>
            <a:r>
              <a:rPr lang="he-IL" sz="2000" dirty="0" smtClean="0">
                <a:cs typeface="David" pitchFamily="34" charset="-79"/>
              </a:rPr>
              <a:t> </a:t>
            </a:r>
            <a:r>
              <a:rPr lang="he-IL" sz="2000" dirty="0">
                <a:cs typeface="David" pitchFamily="34" charset="-79"/>
              </a:rPr>
              <a:t>וַיִּקַּח רַב-טַבָּחִים אֶת-שְׂרָיָה כֹּהֵן הָרֹאשׁ וְאֶת-צְפַנְיָהוּ כֹּהֵן מִשְׁנֶה וְאֶת-שְׁלֹשֶׁת שֹׁמְרֵי הַסַּף. </a:t>
            </a:r>
            <a:endParaRPr lang="he-IL" sz="2000" dirty="0" smtClean="0">
              <a:cs typeface="David" pitchFamily="34" charset="-79"/>
            </a:endParaRPr>
          </a:p>
          <a:p>
            <a:pPr marL="0" indent="0" algn="r" rtl="1">
              <a:buNone/>
            </a:pPr>
            <a:r>
              <a:rPr lang="he-IL" sz="2000" b="1" dirty="0" smtClean="0">
                <a:cs typeface="David" pitchFamily="34" charset="-79"/>
              </a:rPr>
              <a:t>יט</a:t>
            </a:r>
            <a:r>
              <a:rPr lang="he-IL" sz="2000" dirty="0" smtClean="0">
                <a:cs typeface="David" pitchFamily="34" charset="-79"/>
              </a:rPr>
              <a:t> </a:t>
            </a:r>
            <a:r>
              <a:rPr lang="he-IL" sz="2000" dirty="0">
                <a:cs typeface="David" pitchFamily="34" charset="-79"/>
              </a:rPr>
              <a:t>וּמִן-הָעִיר לָקַח סָרִיס אֶחָד אֲשֶׁר-הוּא פָקִיד עַל-אַנְשֵׁי הַמִּלְחָמָה וַחֲמִשָּׁה אֲנָשִׁים מֵרֹאֵי פְנֵי-הַמֶּלֶךְ אֲשֶׁר נִמְצְאוּ בָעִיר וְאֵת הַסֹּפֵר שַׂר הַצָּבָא הַמַּצְבִּא אֶת-עַם הָאָרֶץ וְשִׁשִּׁים אִישׁ מֵעַם הָאָרֶץ הַנִּמְצְאִים בָּעִיר. </a:t>
            </a:r>
            <a:endParaRPr lang="he-IL" sz="2000" dirty="0" smtClean="0">
              <a:cs typeface="David" pitchFamily="34" charset="-79"/>
            </a:endParaRPr>
          </a:p>
          <a:p>
            <a:pPr marL="0" indent="0" algn="r" rtl="1">
              <a:buNone/>
            </a:pPr>
            <a:r>
              <a:rPr lang="he-IL" sz="2000" b="1" dirty="0" smtClean="0">
                <a:cs typeface="David" pitchFamily="34" charset="-79"/>
              </a:rPr>
              <a:t>כ</a:t>
            </a:r>
            <a:r>
              <a:rPr lang="he-IL" sz="2000" dirty="0" smtClean="0">
                <a:cs typeface="David" pitchFamily="34" charset="-79"/>
              </a:rPr>
              <a:t> </a:t>
            </a:r>
            <a:r>
              <a:rPr lang="he-IL" sz="2000" dirty="0">
                <a:cs typeface="David" pitchFamily="34" charset="-79"/>
              </a:rPr>
              <a:t>וַיִּקַּח אֹתָם נְבוּזַרְאֲדָן רַב-טַבָּחִים וַיֹּלֶךְ אֹתָם עַל-מֶלֶךְ בָּבֶל רִבְלָתָה. </a:t>
            </a:r>
            <a:endParaRPr lang="he-IL" sz="2000" dirty="0" smtClean="0">
              <a:cs typeface="David" pitchFamily="34" charset="-79"/>
            </a:endParaRPr>
          </a:p>
          <a:p>
            <a:pPr marL="0" indent="0" algn="r" rtl="1">
              <a:buNone/>
            </a:pPr>
            <a:r>
              <a:rPr lang="he-IL" sz="2000" b="1" dirty="0" smtClean="0">
                <a:cs typeface="David" pitchFamily="34" charset="-79"/>
              </a:rPr>
              <a:t>כא</a:t>
            </a:r>
            <a:r>
              <a:rPr lang="he-IL" sz="2000" dirty="0" smtClean="0">
                <a:cs typeface="David" pitchFamily="34" charset="-79"/>
              </a:rPr>
              <a:t> </a:t>
            </a:r>
            <a:r>
              <a:rPr lang="he-IL" sz="2000" dirty="0">
                <a:cs typeface="David" pitchFamily="34" charset="-79"/>
              </a:rPr>
              <a:t>וַיַּךְ אֹתָם מֶלֶךְ בָּבֶל וַיְמִיתֵם בְּרִבְלָה בְּאֶרֶץ חֲמָת וַיִּגֶל יְהוּדָה מֵעַל אַדְמָתוֹ. </a:t>
            </a:r>
            <a:endParaRPr lang="he-IL" sz="2000" dirty="0" smtClean="0">
              <a:cs typeface="David" pitchFamily="34" charset="-79"/>
            </a:endParaRPr>
          </a:p>
          <a:p>
            <a:pPr marL="0" indent="0" algn="r" rtl="1">
              <a:buNone/>
            </a:pPr>
            <a:r>
              <a:rPr lang="he-IL" sz="2000" b="1" dirty="0" smtClean="0">
                <a:cs typeface="David" pitchFamily="34" charset="-79"/>
              </a:rPr>
              <a:t>כב</a:t>
            </a:r>
            <a:r>
              <a:rPr lang="he-IL" sz="2000" dirty="0" smtClean="0">
                <a:cs typeface="David" pitchFamily="34" charset="-79"/>
              </a:rPr>
              <a:t> </a:t>
            </a:r>
            <a:r>
              <a:rPr lang="he-IL" sz="2000" dirty="0">
                <a:cs typeface="David" pitchFamily="34" charset="-79"/>
              </a:rPr>
              <a:t>וְהָעָם הַנִּשְׁאָר בְּאֶרֶץ יְהוּדָה אֲשֶׁר הִשְׁאִיר נְבוּכַדְנֶאצַּר מֶלֶךְ בָּבֶל וַיַּפְקֵד עֲלֵיהֶם אֶת-גְּדַלְיָהוּ בֶּן-אֲחִיקָם בֶּן-שָׁפָן. </a:t>
            </a:r>
            <a:endParaRPr lang="he-IL" sz="2000" dirty="0" smtClean="0">
              <a:cs typeface="David" pitchFamily="34" charset="-79"/>
            </a:endParaRPr>
          </a:p>
        </p:txBody>
      </p:sp>
    </p:spTree>
    <p:extLst>
      <p:ext uri="{BB962C8B-B14F-4D97-AF65-F5344CB8AC3E}">
        <p14:creationId xmlns:p14="http://schemas.microsoft.com/office/powerpoint/2010/main" val="32265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righ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righ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right)">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right)">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מלכים ב פרק כה</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0" y="1295400"/>
            <a:ext cx="6629400" cy="4525963"/>
          </a:xfrm>
        </p:spPr>
        <p:txBody>
          <a:bodyPr>
            <a:noAutofit/>
          </a:bodyPr>
          <a:lstStyle/>
          <a:p>
            <a:pPr marL="0" indent="0" algn="r" rtl="1">
              <a:buNone/>
            </a:pPr>
            <a:r>
              <a:rPr lang="he-IL" sz="2000" b="1" dirty="0" smtClean="0">
                <a:cs typeface="David" pitchFamily="34" charset="-79"/>
              </a:rPr>
              <a:t>כג</a:t>
            </a:r>
            <a:r>
              <a:rPr lang="he-IL" sz="2000" dirty="0" smtClean="0">
                <a:cs typeface="David" pitchFamily="34" charset="-79"/>
              </a:rPr>
              <a:t> </a:t>
            </a:r>
            <a:r>
              <a:rPr lang="he-IL" sz="2000" b="1" dirty="0">
                <a:solidFill>
                  <a:schemeClr val="accent4"/>
                </a:solidFill>
                <a:cs typeface="David" pitchFamily="34" charset="-79"/>
              </a:rPr>
              <a:t>וַיִּשְׁמְעוּ כָל-שָׂרֵי הַחֲיָלִים הֵמָּה וְהָאֲנָשִׁים כִּי-הִפְקִיד מֶלֶךְ-בָּבֶל אֶת-גְּדַלְיָהוּ וַיָּבֹאוּ אֶל-גְּדַלְיָהוּ הַמִּצְפָּה וְיִשְׁמָעֵאל בֶּן-נְתַנְיָה וְיוֹחָנָן בֶּן-קָרֵחַ וּשְׂרָיָה בֶן-תַּנְחֻמֶת הַנְּטֹפָתִי וְיַאֲזַנְיָהוּ בֶּן-הַמַּעֲכָתִי הֵמָּה וְאַנְשֵׁיהֶם. </a:t>
            </a:r>
            <a:endParaRPr lang="en-US" sz="2000" b="1" dirty="0">
              <a:solidFill>
                <a:schemeClr val="accent4"/>
              </a:solidFill>
              <a:cs typeface="David" pitchFamily="34" charset="-79"/>
            </a:endParaRPr>
          </a:p>
          <a:p>
            <a:pPr marL="0" indent="0" algn="r" rtl="1">
              <a:buNone/>
            </a:pPr>
            <a:r>
              <a:rPr lang="he-IL" sz="2000" b="1" dirty="0" smtClean="0">
                <a:cs typeface="David" pitchFamily="34" charset="-79"/>
              </a:rPr>
              <a:t>כד</a:t>
            </a:r>
            <a:r>
              <a:rPr lang="he-IL" sz="2000" dirty="0" smtClean="0">
                <a:cs typeface="David" pitchFamily="34" charset="-79"/>
              </a:rPr>
              <a:t> </a:t>
            </a:r>
            <a:r>
              <a:rPr lang="he-IL" sz="2000" dirty="0">
                <a:cs typeface="David" pitchFamily="34" charset="-79"/>
              </a:rPr>
              <a:t>וַיִּשָּׁבַע לָהֶם גְּדַלְיָהוּ וּלְאַנְשֵׁיהֶם וַיֹּאמֶר לָהֶם אַל-תִּירְאוּ מֵעַבְדֵי הַכַּשְׂדִּים שְׁבוּ בָאָרֶץ וְעִבְדוּ אֶת-מֶלֶךְ בָּבֶל וְיִטַב לָכֶם. </a:t>
            </a:r>
            <a:endParaRPr lang="he-IL" sz="2000" dirty="0" smtClean="0">
              <a:cs typeface="David" pitchFamily="34" charset="-79"/>
            </a:endParaRPr>
          </a:p>
          <a:p>
            <a:pPr marL="0" indent="0" algn="r" rtl="1">
              <a:buNone/>
            </a:pPr>
            <a:r>
              <a:rPr lang="he-IL" sz="2000" b="1" dirty="0" smtClean="0">
                <a:cs typeface="David" pitchFamily="34" charset="-79"/>
              </a:rPr>
              <a:t>כה</a:t>
            </a:r>
            <a:r>
              <a:rPr lang="he-IL" sz="2000" dirty="0" smtClean="0">
                <a:cs typeface="David" pitchFamily="34" charset="-79"/>
              </a:rPr>
              <a:t> </a:t>
            </a:r>
            <a:r>
              <a:rPr lang="he-IL" sz="2000" b="1" dirty="0">
                <a:solidFill>
                  <a:schemeClr val="accent2"/>
                </a:solidFill>
                <a:cs typeface="David" pitchFamily="34" charset="-79"/>
              </a:rPr>
              <a:t>וַיְהִי בַּחֹדֶשׁ הַשְּׁבִיעִי בָּא יִשְׁמָעֵאל בֶּן-נְתַנְיָה בֶּן-אֱלִישָׁמָע מִזֶּרַע הַמְּלוּכָה וַעֲשָׂרָה אֲנָשִׁים אִתּוֹ וַיַּכּוּ אֶת-גְּדַלְיָהוּ וַיָּמֹת וְאֶת-הַיְּהוּדִים וְאֶת-הַכַּשְׂדִּים אֲשֶׁר-הָיוּ אִתּוֹ בַּמִּצְפָּה. </a:t>
            </a:r>
            <a:endParaRPr lang="he-IL" sz="2000" b="1" dirty="0" smtClean="0">
              <a:solidFill>
                <a:schemeClr val="accent2"/>
              </a:solidFill>
              <a:cs typeface="David" pitchFamily="34" charset="-79"/>
            </a:endParaRPr>
          </a:p>
          <a:p>
            <a:pPr marL="0" indent="0" algn="r" rtl="1">
              <a:buNone/>
            </a:pPr>
            <a:r>
              <a:rPr lang="he-IL" sz="2000" b="1" dirty="0" smtClean="0">
                <a:cs typeface="David" pitchFamily="34" charset="-79"/>
              </a:rPr>
              <a:t>כו</a:t>
            </a:r>
            <a:r>
              <a:rPr lang="he-IL" sz="2000" dirty="0" smtClean="0">
                <a:cs typeface="David" pitchFamily="34" charset="-79"/>
              </a:rPr>
              <a:t> </a:t>
            </a:r>
            <a:r>
              <a:rPr lang="he-IL" sz="2000" dirty="0">
                <a:cs typeface="David" pitchFamily="34" charset="-79"/>
              </a:rPr>
              <a:t>וַיָּקֻמוּ כָל-הָעָם מִקָּטֹן וְעַד-גָּדוֹל וְשָׂרֵי הַחֲיָלִים וַיָּבֹאוּ מִצְרָיִם כִּי יָרְאוּ מִפְּנֵי כַשְׂדִּים. </a:t>
            </a:r>
            <a:endParaRPr lang="en-US" sz="2000" dirty="0">
              <a:cs typeface="David" pitchFamily="34" charset="-79"/>
            </a:endParaRPr>
          </a:p>
          <a:p>
            <a:pPr marL="0" indent="0" algn="r" rtl="1">
              <a:buNone/>
            </a:pPr>
            <a:r>
              <a:rPr lang="he-IL" sz="2000" b="1" dirty="0">
                <a:cs typeface="David" pitchFamily="34" charset="-79"/>
              </a:rPr>
              <a:t>כז</a:t>
            </a:r>
            <a:r>
              <a:rPr lang="he-IL" sz="2000" dirty="0">
                <a:cs typeface="David" pitchFamily="34" charset="-79"/>
              </a:rPr>
              <a:t> </a:t>
            </a:r>
            <a:r>
              <a:rPr lang="he-IL" sz="2000" b="1" dirty="0">
                <a:solidFill>
                  <a:schemeClr val="accent1"/>
                </a:solidFill>
                <a:cs typeface="David" pitchFamily="34" charset="-79"/>
              </a:rPr>
              <a:t>וַיְהִי בִשְׁלֹשִׁים וָשֶׁבַע שָׁנָה לְגָלוּת יְהוֹיָכִין מֶלֶךְ-יְהוּדָה בִּשְׁנֵים עָשָׂר חֹדֶשׁ בְּעֶשְׂרִים וְשִׁבְעָה לַחֹדֶשׁ נָשָׂא אֱוִיל מְרֹדַךְ מֶלֶךְ בָּבֶל בִּשְׁנַת מָלְכוֹ אֶת-רֹאשׁ יְהוֹיָכִין מֶלֶךְ-יְהוּדָה מִבֵּית כֶּלֶא.</a:t>
            </a:r>
            <a:endParaRPr lang="en-US" sz="2000" b="1" dirty="0">
              <a:solidFill>
                <a:schemeClr val="accent1"/>
              </a:solidFill>
              <a:cs typeface="David" pitchFamily="34" charset="-79"/>
            </a:endParaRPr>
          </a:p>
          <a:p>
            <a:pPr marL="0" indent="0" algn="r" rtl="1">
              <a:buNone/>
            </a:pPr>
            <a:r>
              <a:rPr lang="he-IL" sz="2000" b="1" dirty="0" smtClean="0">
                <a:cs typeface="David" pitchFamily="34" charset="-79"/>
              </a:rPr>
              <a:t>כח</a:t>
            </a:r>
            <a:r>
              <a:rPr lang="he-IL" sz="2000" dirty="0" smtClean="0">
                <a:cs typeface="David" pitchFamily="34" charset="-79"/>
              </a:rPr>
              <a:t> </a:t>
            </a:r>
            <a:r>
              <a:rPr lang="he-IL" sz="2000" dirty="0">
                <a:cs typeface="David" pitchFamily="34" charset="-79"/>
              </a:rPr>
              <a:t>וַיְדַבֵּר אִתּוֹ טֹבוֹת וַיִּתֵּן אֶת-כִּסְאוֹ מֵעַל כִּסֵּא הַמְּלָכִים אֲשֶׁר אִתּוֹ בְּבָבֶל. </a:t>
            </a:r>
            <a:endParaRPr lang="he-IL" sz="2000" dirty="0" smtClean="0">
              <a:cs typeface="David" pitchFamily="34" charset="-79"/>
            </a:endParaRPr>
          </a:p>
          <a:p>
            <a:pPr marL="0" indent="0" algn="r" rtl="1">
              <a:buNone/>
            </a:pPr>
            <a:r>
              <a:rPr lang="he-IL" sz="2000" b="1" dirty="0" smtClean="0">
                <a:cs typeface="David" pitchFamily="34" charset="-79"/>
              </a:rPr>
              <a:t>כט</a:t>
            </a:r>
            <a:r>
              <a:rPr lang="he-IL" sz="2000" dirty="0" smtClean="0">
                <a:cs typeface="David" pitchFamily="34" charset="-79"/>
              </a:rPr>
              <a:t> </a:t>
            </a:r>
            <a:r>
              <a:rPr lang="he-IL" sz="2000" dirty="0">
                <a:cs typeface="David" pitchFamily="34" charset="-79"/>
              </a:rPr>
              <a:t>וְשִׁנָּא אֵת בִּגְדֵי כִלְאוֹ וְאָכַל לֶחֶם תָּמִיד לְפָנָיו כָּל-יְמֵי חַיָּיו. </a:t>
            </a:r>
            <a:endParaRPr lang="he-IL" sz="2000" dirty="0" smtClean="0">
              <a:cs typeface="David" pitchFamily="34" charset="-79"/>
            </a:endParaRPr>
          </a:p>
          <a:p>
            <a:pPr marL="0" indent="0" algn="r" rtl="1">
              <a:buNone/>
            </a:pPr>
            <a:r>
              <a:rPr lang="he-IL" sz="2000" b="1" dirty="0" smtClean="0">
                <a:cs typeface="David" pitchFamily="34" charset="-79"/>
              </a:rPr>
              <a:t>ל</a:t>
            </a:r>
            <a:r>
              <a:rPr lang="he-IL" sz="2000" dirty="0" smtClean="0">
                <a:cs typeface="David" pitchFamily="34" charset="-79"/>
              </a:rPr>
              <a:t> </a:t>
            </a:r>
            <a:r>
              <a:rPr lang="he-IL" sz="2000" dirty="0">
                <a:cs typeface="David" pitchFamily="34" charset="-79"/>
              </a:rPr>
              <a:t>וַאֲרֻחָתוֹ אֲרֻחַת תָּמִיד נִתְּנָה-לּוֹ מֵאֵת הַמֶּלֶךְ דְּבַר-יוֹם בְּיוֹמוֹ כֹּל יְמֵי חַיָּו. </a:t>
            </a:r>
            <a:endParaRPr lang="en-US" sz="2000" dirty="0">
              <a:cs typeface="David" pitchFamily="34" charset="-79"/>
            </a:endParaRPr>
          </a:p>
        </p:txBody>
      </p:sp>
      <p:sp>
        <p:nvSpPr>
          <p:cNvPr id="4" name="Right Arrow Callout 3"/>
          <p:cNvSpPr/>
          <p:nvPr/>
        </p:nvSpPr>
        <p:spPr>
          <a:xfrm>
            <a:off x="76200" y="1143000"/>
            <a:ext cx="2362200" cy="1600200"/>
          </a:xfrm>
          <a:prstGeom prst="rightArrowCallout">
            <a:avLst>
              <a:gd name="adj1" fmla="val 25000"/>
              <a:gd name="adj2" fmla="val 25000"/>
              <a:gd name="adj3" fmla="val 14916"/>
              <a:gd name="adj4" fmla="val 82624"/>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The officers who had deserted the people now come back to join Gedalya.</a:t>
            </a:r>
            <a:endParaRPr lang="he-IL" sz="2000" dirty="0"/>
          </a:p>
        </p:txBody>
      </p:sp>
      <p:sp>
        <p:nvSpPr>
          <p:cNvPr id="5" name="Right Arrow Callout 4"/>
          <p:cNvSpPr/>
          <p:nvPr/>
        </p:nvSpPr>
        <p:spPr>
          <a:xfrm>
            <a:off x="76200" y="2971800"/>
            <a:ext cx="2261348" cy="914400"/>
          </a:xfrm>
          <a:prstGeom prst="rightArrowCallout">
            <a:avLst>
              <a:gd name="adj1" fmla="val 25000"/>
              <a:gd name="adj2" fmla="val 25000"/>
              <a:gd name="adj3" fmla="val 25000"/>
              <a:gd name="adj4" fmla="val 83318"/>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Gedalya is assassinated.</a:t>
            </a:r>
            <a:endParaRPr lang="he-IL" sz="2000" dirty="0"/>
          </a:p>
        </p:txBody>
      </p:sp>
      <p:sp>
        <p:nvSpPr>
          <p:cNvPr id="6" name="Right Arrow Callout 5"/>
          <p:cNvSpPr/>
          <p:nvPr/>
        </p:nvSpPr>
        <p:spPr>
          <a:xfrm>
            <a:off x="76200" y="4495800"/>
            <a:ext cx="2261350" cy="1066800"/>
          </a:xfrm>
          <a:prstGeom prst="rightArrowCallout">
            <a:avLst>
              <a:gd name="adj1" fmla="val 25000"/>
              <a:gd name="adj2" fmla="val 25000"/>
              <a:gd name="adj3" fmla="val 25000"/>
              <a:gd name="adj4" fmla="val 84366"/>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As a gesture, they take the king out of jail.</a:t>
            </a:r>
            <a:endParaRPr lang="he-IL" sz="2000" dirty="0"/>
          </a:p>
        </p:txBody>
      </p:sp>
    </p:spTree>
    <p:extLst>
      <p:ext uri="{BB962C8B-B14F-4D97-AF65-F5344CB8AC3E}">
        <p14:creationId xmlns:p14="http://schemas.microsoft.com/office/powerpoint/2010/main" val="416929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righ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right)">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0-#ppt_w/2"/>
                                          </p:val>
                                        </p:tav>
                                        <p:tav tm="100000">
                                          <p:val>
                                            <p:strVal val="#ppt_x"/>
                                          </p:val>
                                        </p:tav>
                                      </p:tavLst>
                                    </p:anim>
                                    <p:anim calcmode="lin" valueType="num">
                                      <p:cBhvr additive="base">
                                        <p:cTn id="4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wipe(right)">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wipe(right)">
                                      <p:cBhvr>
                                        <p:cTn id="55" dur="500"/>
                                        <p:tgtEl>
                                          <p:spTgt spid="3">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wipe(right)">
                                      <p:cBhvr>
                                        <p:cTn id="6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דברי הימים ב פרק לו</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00400" y="1600200"/>
            <a:ext cx="5715000" cy="4525963"/>
          </a:xfrm>
        </p:spPr>
        <p:txBody>
          <a:bodyPr>
            <a:normAutofit fontScale="70000" lnSpcReduction="20000"/>
          </a:bodyPr>
          <a:lstStyle/>
          <a:p>
            <a:pPr marL="0" indent="0" algn="r" rtl="1">
              <a:buNone/>
            </a:pPr>
            <a:r>
              <a:rPr lang="he-IL" b="1" dirty="0" smtClean="0">
                <a:cs typeface="David" pitchFamily="34" charset="-79"/>
              </a:rPr>
              <a:t>יט</a:t>
            </a:r>
            <a:r>
              <a:rPr lang="he-IL" dirty="0" smtClean="0">
                <a:cs typeface="David" pitchFamily="34" charset="-79"/>
              </a:rPr>
              <a:t> </a:t>
            </a:r>
            <a:r>
              <a:rPr lang="he-IL" dirty="0">
                <a:cs typeface="David" pitchFamily="34" charset="-79"/>
              </a:rPr>
              <a:t>וַיִּשְׂרְפוּ אֶת-בֵּית הָאֱלֹהִים וַיְנַתְּצוּ אֵת חוֹמַת יְרוּשָׁלִָם וְכָל-אַרְמְנוֹתֶיהָ שָׂרְפוּ בָאֵשׁ וְכָל-כְּלֵי מַחֲמַדֶּיהָ לְהַשְׁחִית. </a:t>
            </a:r>
            <a:endParaRPr lang="he-IL" dirty="0" smtClean="0">
              <a:cs typeface="David" pitchFamily="34" charset="-79"/>
            </a:endParaRPr>
          </a:p>
          <a:p>
            <a:pPr marL="0" indent="0" algn="r" rtl="1">
              <a:buNone/>
            </a:pPr>
            <a:r>
              <a:rPr lang="he-IL" b="1" dirty="0" smtClean="0">
                <a:cs typeface="David" pitchFamily="34" charset="-79"/>
              </a:rPr>
              <a:t>כ</a:t>
            </a:r>
            <a:r>
              <a:rPr lang="he-IL" dirty="0" smtClean="0">
                <a:cs typeface="David" pitchFamily="34" charset="-79"/>
              </a:rPr>
              <a:t> </a:t>
            </a:r>
            <a:r>
              <a:rPr lang="he-IL" b="1" dirty="0">
                <a:solidFill>
                  <a:schemeClr val="accent6"/>
                </a:solidFill>
                <a:cs typeface="David" pitchFamily="34" charset="-79"/>
              </a:rPr>
              <a:t>וַיֶּגֶל הַשְּׁאֵרִית מִן-הַחֶרֶב אֶל-בָּבֶל וַיִּהְיוּ-לוֹ וּלְבָנָיו לַעֲבָדִים עַד-מְלֹךְ מַלְכוּת פָּרָס. </a:t>
            </a:r>
            <a:endParaRPr lang="en-US" b="1" dirty="0">
              <a:solidFill>
                <a:schemeClr val="accent6"/>
              </a:solidFill>
              <a:cs typeface="David" pitchFamily="34" charset="-79"/>
            </a:endParaRPr>
          </a:p>
          <a:p>
            <a:pPr marL="0" indent="0" algn="r" rtl="1">
              <a:buNone/>
            </a:pPr>
            <a:r>
              <a:rPr lang="he-IL" b="1" dirty="0" smtClean="0">
                <a:cs typeface="David" pitchFamily="34" charset="-79"/>
              </a:rPr>
              <a:t>כא</a:t>
            </a:r>
            <a:r>
              <a:rPr lang="he-IL" dirty="0" smtClean="0">
                <a:cs typeface="David" pitchFamily="34" charset="-79"/>
              </a:rPr>
              <a:t> </a:t>
            </a:r>
            <a:r>
              <a:rPr lang="he-IL" b="1" dirty="0">
                <a:solidFill>
                  <a:schemeClr val="accent5"/>
                </a:solidFill>
                <a:cs typeface="David" pitchFamily="34" charset="-79"/>
              </a:rPr>
              <a:t>לְמַלֹּאות דְּבַר-יְהוָה בְּפִי יִרְמְיָהוּ עַד-רָצְתָה הָאָרֶץ אֶת-שַׁבְּתוֹתֶיהָ כָּל-יְמֵי הָשַּׁמָּה שָׁבָתָה לְמַלֹּאות שִׁבְעִים שָׁנָה. </a:t>
            </a:r>
            <a:endParaRPr lang="he-IL" b="1" dirty="0" smtClean="0">
              <a:solidFill>
                <a:schemeClr val="accent5"/>
              </a:solidFill>
              <a:cs typeface="David" pitchFamily="34" charset="-79"/>
            </a:endParaRPr>
          </a:p>
          <a:p>
            <a:pPr marL="0" indent="0" algn="r" rtl="1">
              <a:buNone/>
            </a:pPr>
            <a:r>
              <a:rPr lang="he-IL" b="1" dirty="0" smtClean="0">
                <a:cs typeface="David" pitchFamily="34" charset="-79"/>
              </a:rPr>
              <a:t>כב</a:t>
            </a:r>
            <a:r>
              <a:rPr lang="he-IL" dirty="0" smtClean="0">
                <a:cs typeface="David" pitchFamily="34" charset="-79"/>
              </a:rPr>
              <a:t> </a:t>
            </a:r>
            <a:r>
              <a:rPr lang="he-IL" dirty="0">
                <a:cs typeface="David" pitchFamily="34" charset="-79"/>
              </a:rPr>
              <a:t>וּבִשְׁנַת אַחַת לְכוֹרֶשׁ מֶלֶךְ פָּרַס לִכְלוֹת דְּבַר-יְהוָה בְּפִי יִרְמְיָהוּ הֵעִיר יְהוָה אֶת-רוּחַ כּוֹרֶשׁ מֶלֶךְ-פָּרַס וַיַּעֲבֶר-קוֹל בְּכָל-מַלְכוּתוֹ וְגַם-בְּמִכְתָּב לֵאמֹר. </a:t>
            </a:r>
            <a:r>
              <a:rPr lang="he-IL" dirty="0" smtClean="0">
                <a:cs typeface="David" pitchFamily="34" charset="-79"/>
              </a:rPr>
              <a:t> </a:t>
            </a:r>
          </a:p>
          <a:p>
            <a:pPr marL="0" indent="0" algn="r" rtl="1">
              <a:buNone/>
            </a:pPr>
            <a:r>
              <a:rPr lang="he-IL" b="1" dirty="0" smtClean="0">
                <a:cs typeface="David" pitchFamily="34" charset="-79"/>
              </a:rPr>
              <a:t>כג</a:t>
            </a:r>
            <a:r>
              <a:rPr lang="he-IL" dirty="0" smtClean="0">
                <a:cs typeface="David" pitchFamily="34" charset="-79"/>
              </a:rPr>
              <a:t> </a:t>
            </a:r>
            <a:r>
              <a:rPr lang="he-IL" dirty="0">
                <a:cs typeface="David" pitchFamily="34" charset="-79"/>
              </a:rPr>
              <a:t>כֹּה-אָמַר כּוֹרֶשׁ מֶלֶךְ פָּרַס כָּל-מַמְלְכוֹת הָאָרֶץ נָתַן לִי יְהוָה אֱלֹהֵי הַשָּׁמַיִם וְהוּא-פָקַד עָלַי לִבְנוֹת-לוֹ בַיִת בִּירוּשָׁלִַם אֲשֶׁר בִּיהוּדָה מִי-בָכֶם מִכָּל-עַמּוֹ יְהוָה אֱלֹהָיו עִמּוֹ </a:t>
            </a:r>
            <a:r>
              <a:rPr lang="he-IL" b="1" dirty="0">
                <a:solidFill>
                  <a:schemeClr val="accent4"/>
                </a:solidFill>
                <a:cs typeface="David" pitchFamily="34" charset="-79"/>
              </a:rPr>
              <a:t>וְיָעַל</a:t>
            </a:r>
            <a:r>
              <a:rPr lang="he-IL" dirty="0">
                <a:cs typeface="David" pitchFamily="34" charset="-79"/>
              </a:rPr>
              <a:t>. </a:t>
            </a:r>
            <a:endParaRPr lang="en-US" dirty="0">
              <a:cs typeface="David" pitchFamily="34" charset="-79"/>
            </a:endParaRPr>
          </a:p>
        </p:txBody>
      </p:sp>
      <p:sp>
        <p:nvSpPr>
          <p:cNvPr id="4" name="Right Arrow Callout 3"/>
          <p:cNvSpPr/>
          <p:nvPr/>
        </p:nvSpPr>
        <p:spPr>
          <a:xfrm>
            <a:off x="152400" y="1524000"/>
            <a:ext cx="2895600" cy="1219200"/>
          </a:xfrm>
          <a:prstGeom prst="rightArrowCallout">
            <a:avLst>
              <a:gd name="adj1" fmla="val 25000"/>
              <a:gd name="adj2" fmla="val 25000"/>
              <a:gd name="adj3" fmla="val 25000"/>
              <a:gd name="adj4" fmla="val 87003"/>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They remained subservient to Bavel until the Persians took over.</a:t>
            </a:r>
            <a:endParaRPr lang="he-IL" sz="2000" dirty="0"/>
          </a:p>
        </p:txBody>
      </p:sp>
      <p:sp>
        <p:nvSpPr>
          <p:cNvPr id="5" name="Right Arrow Callout 4"/>
          <p:cNvSpPr/>
          <p:nvPr/>
        </p:nvSpPr>
        <p:spPr>
          <a:xfrm>
            <a:off x="152400" y="2895600"/>
            <a:ext cx="2895600" cy="990600"/>
          </a:xfrm>
          <a:prstGeom prst="rightArrowCallout">
            <a:avLst>
              <a:gd name="adj1" fmla="val 25000"/>
              <a:gd name="adj2" fmla="val 25000"/>
              <a:gd name="adj3" fmla="val 25000"/>
              <a:gd name="adj4" fmla="val 86055"/>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The prophecy came true – Bavel were in charge for 70 years.</a:t>
            </a:r>
            <a:endParaRPr lang="he-IL" sz="2000" dirty="0"/>
          </a:p>
        </p:txBody>
      </p:sp>
      <p:sp>
        <p:nvSpPr>
          <p:cNvPr id="6" name="Right Arrow Callout 5"/>
          <p:cNvSpPr/>
          <p:nvPr/>
        </p:nvSpPr>
        <p:spPr>
          <a:xfrm>
            <a:off x="152400" y="4572000"/>
            <a:ext cx="2895600" cy="1752600"/>
          </a:xfrm>
          <a:prstGeom prst="rightArrowCallout">
            <a:avLst>
              <a:gd name="adj1" fmla="val 25000"/>
              <a:gd name="adj2" fmla="val 25000"/>
              <a:gd name="adj3" fmla="val 16503"/>
              <a:gd name="adj4" fmla="val 85656"/>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Chronologically, Ezra and Nechemia should follow but this is a much more positive ending. – </a:t>
            </a:r>
            <a:r>
              <a:rPr lang="he-IL" sz="2000" dirty="0" smtClean="0"/>
              <a:t>ויעל</a:t>
            </a:r>
            <a:r>
              <a:rPr lang="en-GB" sz="2000" dirty="0" smtClean="0"/>
              <a:t>. </a:t>
            </a:r>
            <a:endParaRPr lang="he-IL" sz="2000" dirty="0"/>
          </a:p>
        </p:txBody>
      </p:sp>
    </p:spTree>
    <p:extLst>
      <p:ext uri="{BB962C8B-B14F-4D97-AF65-F5344CB8AC3E}">
        <p14:creationId xmlns:p14="http://schemas.microsoft.com/office/powerpoint/2010/main" val="2142816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0-#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righ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right)">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0-#ppt_w/2"/>
                                          </p:val>
                                        </p:tav>
                                        <p:tav tm="100000">
                                          <p:val>
                                            <p:strVal val="#ppt_x"/>
                                          </p:val>
                                        </p:tav>
                                      </p:tavLst>
                                    </p:anim>
                                    <p:anim calcmode="lin" valueType="num">
                                      <p:cBhvr additive="base">
                                        <p:cTn id="45"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animBg="1"/>
      <p:bldP spid="5"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chor="ctr"/>
          <a:lstStyle/>
          <a:p>
            <a:r>
              <a:rPr lang="en-GB" b="1" dirty="0" smtClean="0">
                <a:solidFill>
                  <a:schemeClr val="accent2"/>
                </a:solidFill>
                <a:cs typeface="David" pitchFamily="34" charset="-79"/>
              </a:rPr>
              <a:t>The message of nevua is understanding not what </a:t>
            </a:r>
            <a:r>
              <a:rPr lang="en-GB" b="1" i="1" dirty="0" smtClean="0">
                <a:solidFill>
                  <a:schemeClr val="accent2"/>
                </a:solidFill>
                <a:cs typeface="David" pitchFamily="34" charset="-79"/>
              </a:rPr>
              <a:t>will</a:t>
            </a:r>
            <a:r>
              <a:rPr lang="en-GB" b="1" dirty="0" smtClean="0">
                <a:solidFill>
                  <a:schemeClr val="accent2"/>
                </a:solidFill>
                <a:cs typeface="David" pitchFamily="34" charset="-79"/>
              </a:rPr>
              <a:t> be, but what </a:t>
            </a:r>
            <a:r>
              <a:rPr lang="en-GB" b="1" i="1" dirty="0" smtClean="0">
                <a:solidFill>
                  <a:schemeClr val="accent2"/>
                </a:solidFill>
                <a:cs typeface="David" pitchFamily="34" charset="-79"/>
              </a:rPr>
              <a:t>can</a:t>
            </a:r>
            <a:r>
              <a:rPr lang="en-GB" b="1" dirty="0" smtClean="0">
                <a:solidFill>
                  <a:schemeClr val="accent2"/>
                </a:solidFill>
                <a:cs typeface="David" pitchFamily="34" charset="-79"/>
              </a:rPr>
              <a:t> be. </a:t>
            </a:r>
          </a:p>
          <a:p>
            <a:endParaRPr lang="en-GB" b="1" dirty="0" smtClean="0">
              <a:solidFill>
                <a:schemeClr val="accent2"/>
              </a:solidFill>
              <a:cs typeface="David" pitchFamily="34" charset="-79"/>
            </a:endParaRPr>
          </a:p>
          <a:p>
            <a:r>
              <a:rPr lang="en-GB" b="1" dirty="0" smtClean="0">
                <a:solidFill>
                  <a:schemeClr val="accent2"/>
                </a:solidFill>
                <a:cs typeface="David" pitchFamily="34" charset="-79"/>
              </a:rPr>
              <a:t>We need to be worthy.</a:t>
            </a:r>
            <a:endParaRPr lang="en-US" b="1" dirty="0">
              <a:solidFill>
                <a:schemeClr val="accent2"/>
              </a:solidFill>
              <a:cs typeface="David" pitchFamily="34" charset="-79"/>
            </a:endParaRPr>
          </a:p>
        </p:txBody>
      </p:sp>
    </p:spTree>
    <p:extLst>
      <p:ext uri="{BB962C8B-B14F-4D97-AF65-F5344CB8AC3E}">
        <p14:creationId xmlns:p14="http://schemas.microsoft.com/office/powerpoint/2010/main" val="407666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מלכים ב פרק כה</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657600" y="1646237"/>
            <a:ext cx="5181600" cy="4525963"/>
          </a:xfrm>
        </p:spPr>
        <p:txBody>
          <a:bodyPr>
            <a:noAutofit/>
          </a:bodyPr>
          <a:lstStyle/>
          <a:p>
            <a:pPr marL="0" indent="0" algn="r" rtl="1">
              <a:buNone/>
            </a:pPr>
            <a:r>
              <a:rPr lang="he-IL" sz="2400" b="1" dirty="0" smtClean="0">
                <a:cs typeface="David" pitchFamily="34" charset="-79"/>
              </a:rPr>
              <a:t>א</a:t>
            </a:r>
            <a:r>
              <a:rPr lang="he-IL" sz="2400" dirty="0" smtClean="0">
                <a:cs typeface="David" pitchFamily="34" charset="-79"/>
              </a:rPr>
              <a:t> </a:t>
            </a:r>
            <a:r>
              <a:rPr lang="he-IL" sz="2400" b="1" dirty="0">
                <a:solidFill>
                  <a:schemeClr val="accent5"/>
                </a:solidFill>
                <a:cs typeface="David" pitchFamily="34" charset="-79"/>
              </a:rPr>
              <a:t>וַיְהִי בִשְׁנַת הַתְּשִׁיעִית לְמָלְכוֹ בַּחֹדֶשׁ הָעֲשִׂירִי בֶּעָשׂוֹר לַחֹדֶשׁ בָּא נְבֻכַדְנֶאצַּר מֶלֶךְ-בָּבֶל הוּא וְכָל-חֵילוֹ עַל-יְרוּשָׁלִַם וַיִּחַן עָלֶיהָ וַיִּבְנוּ עָלֶיהָ דָּיֵק סָבִיב. </a:t>
            </a:r>
            <a:endParaRPr lang="he-IL" sz="2400" b="1" dirty="0" smtClean="0">
              <a:solidFill>
                <a:schemeClr val="accent5"/>
              </a:solidFill>
              <a:cs typeface="David" pitchFamily="34" charset="-79"/>
            </a:endParaRPr>
          </a:p>
          <a:p>
            <a:pPr marL="0" indent="0" algn="r" rtl="1">
              <a:buNone/>
            </a:pPr>
            <a:r>
              <a:rPr lang="he-IL" sz="2400" b="1" dirty="0" smtClean="0">
                <a:cs typeface="David" pitchFamily="34" charset="-79"/>
              </a:rPr>
              <a:t>ב</a:t>
            </a:r>
            <a:r>
              <a:rPr lang="he-IL" sz="2400" dirty="0" smtClean="0">
                <a:cs typeface="David" pitchFamily="34" charset="-79"/>
              </a:rPr>
              <a:t> </a:t>
            </a:r>
            <a:r>
              <a:rPr lang="he-IL" sz="2400" dirty="0">
                <a:cs typeface="David" pitchFamily="34" charset="-79"/>
              </a:rPr>
              <a:t>וַתָּבֹא הָעִיר בַּמָּצוֹר עַד עַשְׁתֵּי עֶשְׂרֵה שָׁנָה לַמֶּלֶךְ צִדְקִיָּהוּ. </a:t>
            </a:r>
            <a:endParaRPr lang="he-IL" sz="2400" dirty="0" smtClean="0">
              <a:cs typeface="David" pitchFamily="34" charset="-79"/>
            </a:endParaRPr>
          </a:p>
          <a:p>
            <a:pPr marL="0" indent="0" algn="r" rtl="1">
              <a:buNone/>
            </a:pPr>
            <a:r>
              <a:rPr lang="he-IL" sz="2400" b="1" dirty="0" smtClean="0">
                <a:cs typeface="David" pitchFamily="34" charset="-79"/>
              </a:rPr>
              <a:t>ג</a:t>
            </a:r>
            <a:r>
              <a:rPr lang="he-IL" sz="2400" dirty="0" smtClean="0">
                <a:cs typeface="David" pitchFamily="34" charset="-79"/>
              </a:rPr>
              <a:t> </a:t>
            </a:r>
            <a:r>
              <a:rPr lang="he-IL" sz="2400" dirty="0">
                <a:cs typeface="David" pitchFamily="34" charset="-79"/>
              </a:rPr>
              <a:t>בְּתִשְׁעָה לַחֹדֶשׁ וַיֶּחֱזַק הָרָעָב בָּעִיר וְלֹא-הָיָה לֶחֶם לְעַם הָאָרֶץ. </a:t>
            </a:r>
            <a:endParaRPr lang="he-IL" sz="2400" dirty="0" smtClean="0">
              <a:cs typeface="David" pitchFamily="34" charset="-79"/>
            </a:endParaRPr>
          </a:p>
          <a:p>
            <a:pPr marL="0" indent="0" algn="r" rtl="1">
              <a:buNone/>
            </a:pPr>
            <a:r>
              <a:rPr lang="he-IL" sz="2400" b="1" dirty="0" smtClean="0">
                <a:cs typeface="David" pitchFamily="34" charset="-79"/>
              </a:rPr>
              <a:t>ד</a:t>
            </a:r>
            <a:r>
              <a:rPr lang="he-IL" sz="2400" dirty="0" smtClean="0">
                <a:cs typeface="David" pitchFamily="34" charset="-79"/>
              </a:rPr>
              <a:t> </a:t>
            </a:r>
            <a:r>
              <a:rPr lang="he-IL" sz="2400" b="1" dirty="0">
                <a:solidFill>
                  <a:schemeClr val="accent6"/>
                </a:solidFill>
                <a:cs typeface="David" pitchFamily="34" charset="-79"/>
              </a:rPr>
              <a:t>וַתִּבָּקַע הָעִיר וְכָל-אַנְשֵׁי הַמִּלְחָמָה הַלַּיְלָה דֶּרֶךְ שַׁעַר בֵּין הַחֹמֹתַיִם אֲשֶׁר עַל-גַּן הַמֶּלֶךְ וְכַשְׂדִּים עַל-הָעִיר סָבִיב וַיֵּלֶךְ דֶּרֶךְ הָעֲרָבָה. </a:t>
            </a:r>
            <a:endParaRPr lang="en-US" sz="2400" b="1" dirty="0">
              <a:solidFill>
                <a:schemeClr val="accent6"/>
              </a:solidFill>
              <a:cs typeface="David" pitchFamily="34" charset="-79"/>
            </a:endParaRPr>
          </a:p>
        </p:txBody>
      </p:sp>
      <p:sp>
        <p:nvSpPr>
          <p:cNvPr id="4" name="Right Arrow Callout 3"/>
          <p:cNvSpPr/>
          <p:nvPr/>
        </p:nvSpPr>
        <p:spPr>
          <a:xfrm>
            <a:off x="259976" y="4876800"/>
            <a:ext cx="3276600" cy="914400"/>
          </a:xfrm>
          <a:prstGeom prst="rightArrowCallout">
            <a:avLst>
              <a:gd name="adj1" fmla="val 25000"/>
              <a:gd name="adj2" fmla="val 25000"/>
              <a:gd name="adj3" fmla="val 25000"/>
              <a:gd name="adj4" fmla="val 86728"/>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As soon as the wall is breached, the army runs away.</a:t>
            </a:r>
            <a:endParaRPr lang="he-IL" sz="2000" dirty="0"/>
          </a:p>
        </p:txBody>
      </p:sp>
      <p:sp>
        <p:nvSpPr>
          <p:cNvPr id="5" name="Right Arrow Callout 4"/>
          <p:cNvSpPr/>
          <p:nvPr/>
        </p:nvSpPr>
        <p:spPr>
          <a:xfrm>
            <a:off x="228600" y="1600200"/>
            <a:ext cx="3276600" cy="1295400"/>
          </a:xfrm>
          <a:prstGeom prst="rightArrowCallout">
            <a:avLst>
              <a:gd name="adj1" fmla="val 25000"/>
              <a:gd name="adj2" fmla="val 25000"/>
              <a:gd name="adj3" fmla="val 25000"/>
              <a:gd name="adj4" fmla="val 87138"/>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The story jumps from the beginning of his reign to the rebellion.</a:t>
            </a:r>
            <a:endParaRPr lang="he-IL" sz="2000" dirty="0"/>
          </a:p>
        </p:txBody>
      </p:sp>
    </p:spTree>
    <p:extLst>
      <p:ext uri="{BB962C8B-B14F-4D97-AF65-F5344CB8AC3E}">
        <p14:creationId xmlns:p14="http://schemas.microsoft.com/office/powerpoint/2010/main" val="396702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0-#ppt_w/2"/>
                                          </p:val>
                                        </p:tav>
                                        <p:tav tm="100000">
                                          <p:val>
                                            <p:strVal val="#ppt_x"/>
                                          </p:val>
                                        </p:tav>
                                      </p:tavLst>
                                    </p:anim>
                                    <p:anim calcmode="lin" valueType="num">
                                      <p:cBhvr additive="base">
                                        <p:cTn id="3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3"/>
                </a:solidFill>
                <a:effectLst>
                  <a:outerShdw blurRad="38100" dist="38100" dir="2700000" algn="tl">
                    <a:srgbClr val="000000">
                      <a:alpha val="43137"/>
                    </a:srgbClr>
                  </a:outerShdw>
                </a:effectLst>
              </a:rPr>
              <a:t>ירמיהו פרק כב</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5257800"/>
          </a:xfrm>
        </p:spPr>
        <p:txBody>
          <a:bodyPr>
            <a:normAutofit fontScale="70000" lnSpcReduction="20000"/>
          </a:bodyPr>
          <a:lstStyle/>
          <a:p>
            <a:pPr marL="0" indent="0" algn="r" rtl="1">
              <a:buNone/>
            </a:pPr>
            <a:r>
              <a:rPr lang="he-IL" b="1" dirty="0" smtClean="0">
                <a:latin typeface="David" pitchFamily="34" charset="-79"/>
                <a:cs typeface="David" pitchFamily="34" charset="-79"/>
              </a:rPr>
              <a:t>א</a:t>
            </a:r>
            <a:r>
              <a:rPr lang="he-IL" dirty="0" smtClean="0">
                <a:latin typeface="David" pitchFamily="34" charset="-79"/>
                <a:cs typeface="David" pitchFamily="34" charset="-79"/>
              </a:rPr>
              <a:t> </a:t>
            </a:r>
            <a:r>
              <a:rPr lang="he-IL" dirty="0">
                <a:latin typeface="David" pitchFamily="34" charset="-79"/>
                <a:cs typeface="David" pitchFamily="34" charset="-79"/>
              </a:rPr>
              <a:t>כֹּה אָמַר יְהוָה רֵד בֵּית-מֶלֶךְ יְהוּדָה וְדִבַּרְתָּ שָׁם אֶת-הַדָּבָר הַזֶּה.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ב</a:t>
            </a:r>
            <a:r>
              <a:rPr lang="he-IL" dirty="0" smtClean="0">
                <a:latin typeface="David" pitchFamily="34" charset="-79"/>
                <a:cs typeface="David" pitchFamily="34" charset="-79"/>
              </a:rPr>
              <a:t> </a:t>
            </a:r>
            <a:r>
              <a:rPr lang="he-IL" dirty="0">
                <a:latin typeface="David" pitchFamily="34" charset="-79"/>
                <a:cs typeface="David" pitchFamily="34" charset="-79"/>
              </a:rPr>
              <a:t>וְאָמַרְתָּ שְׁמַע דְּבַר-יְהוָה מֶלֶךְ יְהוּדָה הַיֹּשֵׁב עַל-כִּסֵּא דָוִד אַתָּה וַעֲבָדֶיךָ וְעַמְּךָ הַבָּאִים בַּשְּׁעָרִים הָאֵלֶּה.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ג</a:t>
            </a:r>
            <a:r>
              <a:rPr lang="he-IL" dirty="0" smtClean="0">
                <a:latin typeface="David" pitchFamily="34" charset="-79"/>
                <a:cs typeface="David" pitchFamily="34" charset="-79"/>
              </a:rPr>
              <a:t> </a:t>
            </a:r>
            <a:r>
              <a:rPr lang="he-IL" dirty="0">
                <a:latin typeface="David" pitchFamily="34" charset="-79"/>
                <a:cs typeface="David" pitchFamily="34" charset="-79"/>
              </a:rPr>
              <a:t>כֹּה אָמַר יְהוָה עֲשׂוּ מִשְׁפָּט וּצְדָקָה וְהַצִּילוּ גָזוּל מִיַּד עָשׁוֹק וְגֵר יָתוֹם וְאַלְמָנָה אַל-תֹּנוּ אַל-תַּחְמֹסוּ וְדָם נָקִי אַל-תִּשְׁפְּכוּ בַּמָּקוֹם הַזֶּה.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ד</a:t>
            </a:r>
            <a:r>
              <a:rPr lang="he-IL" dirty="0" smtClean="0">
                <a:latin typeface="David" pitchFamily="34" charset="-79"/>
                <a:cs typeface="David" pitchFamily="34" charset="-79"/>
              </a:rPr>
              <a:t> </a:t>
            </a:r>
            <a:r>
              <a:rPr lang="he-IL" dirty="0">
                <a:latin typeface="David" pitchFamily="34" charset="-79"/>
                <a:cs typeface="David" pitchFamily="34" charset="-79"/>
              </a:rPr>
              <a:t>כִּי אִם-עָשׂוֹ תַּעֲשׂוּ אֶת-הַדָּבָר הַזֶּה וּבָאוּ בְשַׁעֲרֵי הַבַּיִת הַזֶּה מְלָכִים יֹשְׁבִים לְדָוִד עַל-כִּסְאוֹ רֹכְבִים בָּרֶכֶב וּבַסּוּסִים הוּא וַעֲבָדָו וְעַמּוֹ. </a:t>
            </a:r>
            <a:endParaRPr lang="he-IL" dirty="0" smtClean="0">
              <a:latin typeface="David" pitchFamily="34" charset="-79"/>
              <a:cs typeface="David" pitchFamily="34" charset="-79"/>
            </a:endParaRPr>
          </a:p>
          <a:p>
            <a:pPr marL="0" indent="0" algn="r" rtl="1">
              <a:buNone/>
            </a:pPr>
            <a:r>
              <a:rPr lang="he-IL" b="1" dirty="0" smtClean="0">
                <a:latin typeface="David" pitchFamily="34" charset="-79"/>
                <a:cs typeface="David" pitchFamily="34" charset="-79"/>
              </a:rPr>
              <a:t>ה</a:t>
            </a:r>
            <a:r>
              <a:rPr lang="he-IL" dirty="0" smtClean="0">
                <a:latin typeface="David" pitchFamily="34" charset="-79"/>
                <a:cs typeface="David" pitchFamily="34" charset="-79"/>
              </a:rPr>
              <a:t> </a:t>
            </a:r>
            <a:r>
              <a:rPr lang="he-IL" dirty="0">
                <a:latin typeface="David" pitchFamily="34" charset="-79"/>
                <a:cs typeface="David" pitchFamily="34" charset="-79"/>
              </a:rPr>
              <a:t>וְאִם לֹא תִשְׁמְעוּ אֶת-הַדְּבָרִים הָאֵלֶּה בִּי נִשְׁבַּעְתִּי נְאֻם-יְהוָה כִּי-לְחָרְבָּה יִהְיֶה הַבַּיִת הַזֶּה. </a:t>
            </a:r>
            <a:endParaRPr lang="he-IL" dirty="0" smtClean="0">
              <a:latin typeface="David" pitchFamily="34" charset="-79"/>
              <a:cs typeface="David" pitchFamily="34" charset="-79"/>
            </a:endParaRPr>
          </a:p>
          <a:p>
            <a:pPr marL="0" indent="0" algn="r" rtl="1">
              <a:buNone/>
            </a:pPr>
            <a:r>
              <a:rPr lang="he-IL" b="1" dirty="0">
                <a:cs typeface="David" pitchFamily="34" charset="-79"/>
              </a:rPr>
              <a:t>ו</a:t>
            </a:r>
            <a:r>
              <a:rPr lang="he-IL" dirty="0">
                <a:cs typeface="David" pitchFamily="34" charset="-79"/>
              </a:rPr>
              <a:t> כִּי-כֹה אָמַר יְהוָה עַל-בֵּית מֶלֶךְ יְהוּדָה גִּלְעָד אַתָּה לִי רֹאשׁ הַלְּבָנוֹן אִם-לֹא אֲשִׁיתְךָ מִדְבָּר עָרִים לֹא </a:t>
            </a:r>
            <a:r>
              <a:rPr lang="he-IL" dirty="0" smtClean="0">
                <a:cs typeface="David" pitchFamily="34" charset="-79"/>
              </a:rPr>
              <a:t>נוֹשָׁבוּ. </a:t>
            </a:r>
          </a:p>
          <a:p>
            <a:pPr marL="0" indent="0" algn="r" rtl="1">
              <a:buNone/>
            </a:pPr>
            <a:r>
              <a:rPr lang="he-IL" b="1" dirty="0" smtClean="0">
                <a:cs typeface="David" pitchFamily="34" charset="-79"/>
              </a:rPr>
              <a:t>ז</a:t>
            </a:r>
            <a:r>
              <a:rPr lang="he-IL" dirty="0" smtClean="0">
                <a:cs typeface="David" pitchFamily="34" charset="-79"/>
              </a:rPr>
              <a:t> </a:t>
            </a:r>
            <a:r>
              <a:rPr lang="he-IL" dirty="0">
                <a:cs typeface="David" pitchFamily="34" charset="-79"/>
              </a:rPr>
              <a:t>וְקִדַּשְׁתִּי עָלֶיךָ מַשְׁחִתִים אִישׁ וְכֵלָיו וְכָרְתוּ מִבְחַר אֲרָזֶיךָ וְהִפִּילוּ עַל-הָאֵשׁ. </a:t>
            </a:r>
            <a:endParaRPr lang="he-IL" dirty="0" smtClean="0">
              <a:cs typeface="David" pitchFamily="34" charset="-79"/>
            </a:endParaRPr>
          </a:p>
          <a:p>
            <a:pPr marL="0" indent="0" algn="r" rtl="1">
              <a:buNone/>
            </a:pPr>
            <a:r>
              <a:rPr lang="he-IL" b="1" dirty="0" smtClean="0">
                <a:cs typeface="David" pitchFamily="34" charset="-79"/>
              </a:rPr>
              <a:t>ח</a:t>
            </a:r>
            <a:r>
              <a:rPr lang="he-IL" dirty="0" smtClean="0">
                <a:cs typeface="David" pitchFamily="34" charset="-79"/>
              </a:rPr>
              <a:t> </a:t>
            </a:r>
            <a:r>
              <a:rPr lang="he-IL" dirty="0">
                <a:cs typeface="David" pitchFamily="34" charset="-79"/>
              </a:rPr>
              <a:t>וְעָבְרוּ גּוֹיִם רַבִּים עַל הָעִיר הַזֹּאת וְאָמְרוּ אִישׁ אֶל-רֵעֵהוּ עַל-מֶה עָשָׂה יְהוָה כָּכָה לָעִיר הַגְּדוֹלָה הַזֹּאת. </a:t>
            </a:r>
            <a:endParaRPr lang="he-IL" dirty="0" smtClean="0">
              <a:cs typeface="David" pitchFamily="34" charset="-79"/>
            </a:endParaRPr>
          </a:p>
          <a:p>
            <a:pPr marL="0" indent="0" algn="r" rtl="1">
              <a:buNone/>
            </a:pPr>
            <a:r>
              <a:rPr lang="he-IL" b="1" dirty="0" smtClean="0">
                <a:cs typeface="David" pitchFamily="34" charset="-79"/>
              </a:rPr>
              <a:t>ט</a:t>
            </a:r>
            <a:r>
              <a:rPr lang="he-IL" dirty="0" smtClean="0">
                <a:cs typeface="David" pitchFamily="34" charset="-79"/>
              </a:rPr>
              <a:t> </a:t>
            </a:r>
            <a:r>
              <a:rPr lang="he-IL" dirty="0">
                <a:cs typeface="David" pitchFamily="34" charset="-79"/>
              </a:rPr>
              <a:t>וְאָמְרוּ עַל אֲשֶׁר עָזְבוּ אֶת-בְּרִית יְהוָה אֱלֹהֵיהֶם וַיִּשְׁתַּחֲווּ לֵאלֹהִים אֲחֵרִים וַיַּעַבְדוּם. </a:t>
            </a:r>
            <a:endParaRPr lang="he-IL" dirty="0">
              <a:latin typeface="David" pitchFamily="34" charset="-79"/>
              <a:cs typeface="David" pitchFamily="34" charset="-79"/>
            </a:endParaRPr>
          </a:p>
        </p:txBody>
      </p:sp>
    </p:spTree>
    <p:extLst>
      <p:ext uri="{BB962C8B-B14F-4D97-AF65-F5344CB8AC3E}">
        <p14:creationId xmlns:p14="http://schemas.microsoft.com/office/powerpoint/2010/main" val="829704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righ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righ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righ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3"/>
                </a:solidFill>
                <a:effectLst>
                  <a:outerShdw blurRad="38100" dist="38100" dir="2700000" algn="tl">
                    <a:srgbClr val="000000">
                      <a:alpha val="43137"/>
                    </a:srgbClr>
                  </a:outerShdw>
                </a:effectLst>
              </a:rPr>
              <a:t>ירמיהו פרק כב</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447800"/>
            <a:ext cx="8686800" cy="5257800"/>
          </a:xfrm>
        </p:spPr>
        <p:txBody>
          <a:bodyPr>
            <a:noAutofit/>
          </a:bodyPr>
          <a:lstStyle/>
          <a:p>
            <a:pPr marL="0" indent="0" algn="r" rtl="1">
              <a:buNone/>
            </a:pPr>
            <a:r>
              <a:rPr lang="he-IL" sz="2000" b="1" dirty="0">
                <a:cs typeface="David" pitchFamily="34" charset="-79"/>
              </a:rPr>
              <a:t>י</a:t>
            </a:r>
            <a:r>
              <a:rPr lang="he-IL" sz="2000" dirty="0">
                <a:cs typeface="David" pitchFamily="34" charset="-79"/>
              </a:rPr>
              <a:t> </a:t>
            </a:r>
            <a:r>
              <a:rPr lang="he-IL" sz="2000" b="1" dirty="0">
                <a:solidFill>
                  <a:schemeClr val="accent4"/>
                </a:solidFill>
                <a:cs typeface="David" pitchFamily="34" charset="-79"/>
              </a:rPr>
              <a:t>אַל-תִּבְכּוּ לְמֵת וְאַל-תָּנֻדוּ לוֹ בְּכוּ בָכוֹ לַהֹלֵךְ כִּי לֹא יָשׁוּב עוֹד וְרָאָה אֶת-אֶרֶץ </a:t>
            </a:r>
            <a:endParaRPr lang="he-IL" sz="2000" b="1" dirty="0" smtClean="0">
              <a:solidFill>
                <a:schemeClr val="accent4"/>
              </a:solidFill>
              <a:cs typeface="David" pitchFamily="34" charset="-79"/>
            </a:endParaRPr>
          </a:p>
          <a:p>
            <a:pPr marL="0" indent="0" algn="r" rtl="1">
              <a:buNone/>
            </a:pPr>
            <a:r>
              <a:rPr lang="he-IL" sz="2000" b="1" dirty="0" smtClean="0">
                <a:solidFill>
                  <a:schemeClr val="accent4"/>
                </a:solidFill>
                <a:cs typeface="David" pitchFamily="34" charset="-79"/>
              </a:rPr>
              <a:t>מוֹלַדְתּוֹ</a:t>
            </a:r>
            <a:r>
              <a:rPr lang="he-IL" sz="2000" b="1" dirty="0">
                <a:solidFill>
                  <a:schemeClr val="accent4"/>
                </a:solidFill>
                <a:cs typeface="David" pitchFamily="34" charset="-79"/>
              </a:rPr>
              <a:t>. </a:t>
            </a:r>
            <a:endParaRPr lang="en-US" sz="2000" b="1" dirty="0">
              <a:solidFill>
                <a:schemeClr val="accent4"/>
              </a:solidFill>
              <a:cs typeface="David" pitchFamily="34" charset="-79"/>
            </a:endParaRPr>
          </a:p>
          <a:p>
            <a:pPr marL="0" indent="0" algn="r" rtl="1">
              <a:buNone/>
            </a:pPr>
            <a:r>
              <a:rPr lang="he-IL" sz="2000" b="1" dirty="0" smtClean="0">
                <a:cs typeface="David" pitchFamily="34" charset="-79"/>
              </a:rPr>
              <a:t>יא</a:t>
            </a:r>
            <a:r>
              <a:rPr lang="he-IL" sz="2000" dirty="0" smtClean="0">
                <a:cs typeface="David" pitchFamily="34" charset="-79"/>
              </a:rPr>
              <a:t> </a:t>
            </a:r>
            <a:r>
              <a:rPr lang="he-IL" sz="2000" dirty="0">
                <a:cs typeface="David" pitchFamily="34" charset="-79"/>
              </a:rPr>
              <a:t>כִּי כֹה אָמַר-יְהוָה אֶל-שַׁלֻּם בֶּן-יֹאשִׁיָּהוּ מֶלֶךְ יְהוּדָה הַמֹּלֵךְ תַּחַת יֹאשִׁיָּהוּ אָבִיו </a:t>
            </a:r>
            <a:endParaRPr lang="he-IL" sz="2000" dirty="0" smtClean="0">
              <a:cs typeface="David" pitchFamily="34" charset="-79"/>
            </a:endParaRPr>
          </a:p>
          <a:p>
            <a:pPr marL="0" indent="0" algn="r" rtl="1">
              <a:buNone/>
            </a:pPr>
            <a:r>
              <a:rPr lang="he-IL" sz="2000" dirty="0" smtClean="0">
                <a:cs typeface="David" pitchFamily="34" charset="-79"/>
              </a:rPr>
              <a:t>אֲשֶׁר </a:t>
            </a:r>
            <a:r>
              <a:rPr lang="he-IL" sz="2000" dirty="0">
                <a:cs typeface="David" pitchFamily="34" charset="-79"/>
              </a:rPr>
              <a:t>יָצָא מִן-הַמָּקוֹם הַזֶּה לֹא-יָשׁוּב שָׁם עוֹד. </a:t>
            </a:r>
            <a:endParaRPr lang="he-IL" sz="2000" dirty="0" smtClean="0">
              <a:cs typeface="David" pitchFamily="34" charset="-79"/>
            </a:endParaRPr>
          </a:p>
          <a:p>
            <a:pPr marL="0" indent="0" algn="r" rtl="1">
              <a:buNone/>
            </a:pPr>
            <a:r>
              <a:rPr lang="he-IL" sz="2000" b="1" dirty="0" smtClean="0">
                <a:cs typeface="David" pitchFamily="34" charset="-79"/>
              </a:rPr>
              <a:t>יב</a:t>
            </a:r>
            <a:r>
              <a:rPr lang="he-IL" sz="2000" dirty="0" smtClean="0">
                <a:cs typeface="David" pitchFamily="34" charset="-79"/>
              </a:rPr>
              <a:t> </a:t>
            </a:r>
            <a:r>
              <a:rPr lang="he-IL" sz="2000" dirty="0">
                <a:cs typeface="David" pitchFamily="34" charset="-79"/>
              </a:rPr>
              <a:t>כִּי בִּמְקוֹם אֲשֶׁר-הִגְלוּ אֹתוֹ שָׁם יָמוּת וְאֶת-הָאָרֶץ הַזֹּאת לֹא-יִרְאֶה עוֹד</a:t>
            </a:r>
            <a:r>
              <a:rPr lang="he-IL" sz="2000" dirty="0" smtClean="0">
                <a:cs typeface="David" pitchFamily="34" charset="-79"/>
              </a:rPr>
              <a:t>. </a:t>
            </a:r>
          </a:p>
          <a:p>
            <a:pPr marL="0" indent="0" algn="r" rtl="1">
              <a:buNone/>
            </a:pPr>
            <a:r>
              <a:rPr lang="he-IL" sz="2000" b="1" dirty="0" smtClean="0">
                <a:cs typeface="David" pitchFamily="34" charset="-79"/>
              </a:rPr>
              <a:t>יג</a:t>
            </a:r>
            <a:r>
              <a:rPr lang="he-IL" sz="2000" dirty="0" smtClean="0">
                <a:cs typeface="David" pitchFamily="34" charset="-79"/>
              </a:rPr>
              <a:t> </a:t>
            </a:r>
            <a:r>
              <a:rPr lang="he-IL" sz="2000" dirty="0">
                <a:cs typeface="David" pitchFamily="34" charset="-79"/>
              </a:rPr>
              <a:t>הוֹי בֹּנֶה בֵיתוֹ </a:t>
            </a:r>
            <a:r>
              <a:rPr lang="he-IL" sz="2000" b="1" dirty="0">
                <a:cs typeface="David" pitchFamily="34" charset="-79"/>
              </a:rPr>
              <a:t>בְּלֹא-צֶדֶק</a:t>
            </a:r>
            <a:r>
              <a:rPr lang="he-IL" sz="2000" dirty="0">
                <a:cs typeface="David" pitchFamily="34" charset="-79"/>
              </a:rPr>
              <a:t> וַעֲלִיּוֹתָיו </a:t>
            </a:r>
            <a:r>
              <a:rPr lang="he-IL" sz="2000" b="1" dirty="0">
                <a:cs typeface="David" pitchFamily="34" charset="-79"/>
              </a:rPr>
              <a:t>בְּלֹא מִשְׁפָּט</a:t>
            </a:r>
            <a:r>
              <a:rPr lang="he-IL" sz="2000" dirty="0">
                <a:cs typeface="David" pitchFamily="34" charset="-79"/>
              </a:rPr>
              <a:t> בְּרֵעֵהוּ יַעֲבֹד חִנָּם וּפֹעֲלוֹ לֹא יִתֶּן-לוֹ. </a:t>
            </a:r>
            <a:endParaRPr lang="he-IL" sz="2000" dirty="0" smtClean="0">
              <a:cs typeface="David" pitchFamily="34" charset="-79"/>
            </a:endParaRPr>
          </a:p>
          <a:p>
            <a:pPr marL="0" indent="0" algn="r" rtl="1">
              <a:buNone/>
            </a:pPr>
            <a:r>
              <a:rPr lang="he-IL" sz="2000" b="1" dirty="0" smtClean="0">
                <a:cs typeface="David" pitchFamily="34" charset="-79"/>
              </a:rPr>
              <a:t>יד</a:t>
            </a:r>
            <a:r>
              <a:rPr lang="he-IL" sz="2000" dirty="0" smtClean="0">
                <a:cs typeface="David" pitchFamily="34" charset="-79"/>
              </a:rPr>
              <a:t> </a:t>
            </a:r>
            <a:r>
              <a:rPr lang="he-IL" sz="2000" dirty="0">
                <a:cs typeface="David" pitchFamily="34" charset="-79"/>
              </a:rPr>
              <a:t>הָאֹמֵר אֶבְנֶה-לִּי בֵּית מִדּוֹת וַעֲלִיּוֹת מְרֻוָּחִים וְקָרַע לוֹ חַלּוֹנָי וְסָפוּן בָּאָרֶז וּמָשׁוֹחַ בַּשָּׁשַׁר. </a:t>
            </a:r>
            <a:endParaRPr lang="he-IL" sz="2000" dirty="0" smtClean="0">
              <a:cs typeface="David" pitchFamily="34" charset="-79"/>
            </a:endParaRPr>
          </a:p>
          <a:p>
            <a:pPr marL="0" indent="0" algn="r" rtl="1">
              <a:buNone/>
            </a:pPr>
            <a:r>
              <a:rPr lang="he-IL" sz="2000" b="1" dirty="0" smtClean="0">
                <a:cs typeface="David" pitchFamily="34" charset="-79"/>
              </a:rPr>
              <a:t>טו</a:t>
            </a:r>
            <a:r>
              <a:rPr lang="he-IL" sz="2000" dirty="0" smtClean="0">
                <a:cs typeface="David" pitchFamily="34" charset="-79"/>
              </a:rPr>
              <a:t> </a:t>
            </a:r>
            <a:r>
              <a:rPr lang="he-IL" sz="2000" dirty="0">
                <a:cs typeface="David" pitchFamily="34" charset="-79"/>
              </a:rPr>
              <a:t>הֲתִמְלֹךְ כִּי אַתָּה מְתַחֲרֶה בָאָרֶז אָבִיךָ הֲלוֹא אָכַל וְשָׁתָה וְעָשָׂה מִשְׁפָּט וּצְדָקָה אָז טוֹב לוֹ. </a:t>
            </a:r>
            <a:endParaRPr lang="he-IL" sz="2000" dirty="0" smtClean="0">
              <a:cs typeface="David" pitchFamily="34" charset="-79"/>
            </a:endParaRPr>
          </a:p>
          <a:p>
            <a:pPr marL="0" indent="0" algn="r" rtl="1">
              <a:buNone/>
            </a:pPr>
            <a:r>
              <a:rPr lang="he-IL" sz="2000" b="1" dirty="0" smtClean="0">
                <a:cs typeface="David" pitchFamily="34" charset="-79"/>
              </a:rPr>
              <a:t>טז</a:t>
            </a:r>
            <a:r>
              <a:rPr lang="he-IL" sz="2000" dirty="0" smtClean="0">
                <a:cs typeface="David" pitchFamily="34" charset="-79"/>
              </a:rPr>
              <a:t> </a:t>
            </a:r>
            <a:r>
              <a:rPr lang="he-IL" sz="2000" dirty="0">
                <a:cs typeface="David" pitchFamily="34" charset="-79"/>
              </a:rPr>
              <a:t>דָּן דִּין-עָנִי וְאֶבְיוֹן אָז טוֹב הֲלוֹא-הִיא הַדַּעַת אֹתִי נְאֻם-יְהוָה. </a:t>
            </a:r>
            <a:endParaRPr lang="he-IL" sz="2000" dirty="0" smtClean="0">
              <a:cs typeface="David" pitchFamily="34" charset="-79"/>
            </a:endParaRPr>
          </a:p>
          <a:p>
            <a:pPr marL="0" indent="0" algn="r" rtl="1">
              <a:buNone/>
            </a:pPr>
            <a:r>
              <a:rPr lang="he-IL" sz="2000" b="1" dirty="0" smtClean="0">
                <a:cs typeface="David" pitchFamily="34" charset="-79"/>
              </a:rPr>
              <a:t>יז</a:t>
            </a:r>
            <a:r>
              <a:rPr lang="he-IL" sz="2000" dirty="0" smtClean="0">
                <a:cs typeface="David" pitchFamily="34" charset="-79"/>
              </a:rPr>
              <a:t> </a:t>
            </a:r>
            <a:r>
              <a:rPr lang="he-IL" sz="2000" dirty="0">
                <a:cs typeface="David" pitchFamily="34" charset="-79"/>
              </a:rPr>
              <a:t>כִּי אֵין עֵינֶיךָ וְלִבְּךָ כִּי אִם-עַל-בִּצְעֶךָ וְעַל דַּם-הַנָּקִי לִשְׁפּוֹךְ וְעַל-הָעֹשֶׁק וְעַל-הַמְּרוּצָה לַעֲשׂוֹת. </a:t>
            </a:r>
            <a:endParaRPr lang="he-IL" sz="2000" dirty="0" smtClean="0">
              <a:cs typeface="David" pitchFamily="34" charset="-79"/>
            </a:endParaRPr>
          </a:p>
          <a:p>
            <a:pPr marL="0" indent="0" algn="r" rtl="1">
              <a:buNone/>
            </a:pPr>
            <a:r>
              <a:rPr lang="he-IL" sz="2000" b="1" dirty="0" smtClean="0">
                <a:cs typeface="David" pitchFamily="34" charset="-79"/>
              </a:rPr>
              <a:t>יח</a:t>
            </a:r>
            <a:r>
              <a:rPr lang="he-IL" sz="2000" dirty="0" smtClean="0">
                <a:cs typeface="David" pitchFamily="34" charset="-79"/>
              </a:rPr>
              <a:t> </a:t>
            </a:r>
            <a:r>
              <a:rPr lang="he-IL" sz="2000" dirty="0">
                <a:cs typeface="David" pitchFamily="34" charset="-79"/>
              </a:rPr>
              <a:t>לָכֵן כֹּה-אָמַר יְהוָה אֶל-יְהוֹיָקִים בֶּן-יֹאשִׁיָּהוּ מֶלֶךְ יְהוּדָה לֹא-יִסְפְּדוּ לוֹ הוֹי אָחִי וְהוֹי אָחוֹת לֹא-יִסְפְּדוּ לוֹ הוֹי אָדוֹן וְהוֹי הֹדֹה. </a:t>
            </a:r>
            <a:endParaRPr lang="he-IL" sz="2000" dirty="0" smtClean="0">
              <a:cs typeface="David" pitchFamily="34" charset="-79"/>
            </a:endParaRPr>
          </a:p>
          <a:p>
            <a:pPr marL="0" indent="0" algn="r" rtl="1">
              <a:buNone/>
            </a:pPr>
            <a:r>
              <a:rPr lang="he-IL" sz="2000" b="1" dirty="0" smtClean="0">
                <a:cs typeface="David" pitchFamily="34" charset="-79"/>
              </a:rPr>
              <a:t>יט</a:t>
            </a:r>
            <a:r>
              <a:rPr lang="he-IL" sz="2000" dirty="0" smtClean="0">
                <a:cs typeface="David" pitchFamily="34" charset="-79"/>
              </a:rPr>
              <a:t> </a:t>
            </a:r>
            <a:r>
              <a:rPr lang="he-IL" sz="2000" dirty="0">
                <a:cs typeface="David" pitchFamily="34" charset="-79"/>
              </a:rPr>
              <a:t>קְבוּרַת חֲמוֹר יִקָּבֵר סָחוֹב וְהַשְׁלֵךְ מֵהָלְאָה לְשַׁעֲרֵי יְרוּשָׁלִָם. </a:t>
            </a:r>
            <a:endParaRPr lang="he-IL" sz="2000" dirty="0" smtClean="0">
              <a:cs typeface="David" pitchFamily="34" charset="-79"/>
            </a:endParaRPr>
          </a:p>
        </p:txBody>
      </p:sp>
      <p:sp>
        <p:nvSpPr>
          <p:cNvPr id="4" name="Right Arrow Callout 3"/>
          <p:cNvSpPr/>
          <p:nvPr/>
        </p:nvSpPr>
        <p:spPr>
          <a:xfrm>
            <a:off x="136712" y="914400"/>
            <a:ext cx="1905000" cy="1371600"/>
          </a:xfrm>
          <a:prstGeom prst="rightArrowCallout">
            <a:avLst>
              <a:gd name="adj1" fmla="val 25000"/>
              <a:gd name="adj2" fmla="val 25000"/>
              <a:gd name="adj3" fmla="val 17157"/>
              <a:gd name="adj4" fmla="val 81212"/>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They should cry for </a:t>
            </a:r>
            <a:r>
              <a:rPr lang="he-IL" sz="2000" dirty="0" smtClean="0"/>
              <a:t>יהואחז</a:t>
            </a:r>
            <a:r>
              <a:rPr lang="en-GB" sz="2000" dirty="0" smtClean="0"/>
              <a:t> who was exiled.</a:t>
            </a:r>
            <a:endParaRPr lang="he-IL" sz="2000" dirty="0"/>
          </a:p>
        </p:txBody>
      </p:sp>
    </p:spTree>
    <p:extLst>
      <p:ext uri="{BB962C8B-B14F-4D97-AF65-F5344CB8AC3E}">
        <p14:creationId xmlns:p14="http://schemas.microsoft.com/office/powerpoint/2010/main" val="3440069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righ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0-#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right)">
                                      <p:cBhvr>
                                        <p:cTn id="21" dur="500"/>
                                        <p:tgtEl>
                                          <p:spTgt spid="3">
                                            <p:txEl>
                                              <p:pRg st="2" end="2"/>
                                            </p:txEl>
                                          </p:spTgt>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right)">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ipe(right)">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ipe(right)">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ipe(right)">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wipe(right)">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wipe(right)">
                                      <p:cBhvr>
                                        <p:cTn id="49" dur="500"/>
                                        <p:tgtEl>
                                          <p:spTgt spid="3">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grpId="0"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wipe(right)">
                                      <p:cBhvr>
                                        <p:cTn id="54" dur="500"/>
                                        <p:tgtEl>
                                          <p:spTgt spid="3">
                                            <p:txEl>
                                              <p:pRg st="9" end="9"/>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2" fill="hold" grpId="0" nodeType="click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Effect transition="in" filter="wipe(right)">
                                      <p:cBhvr>
                                        <p:cTn id="59" dur="500"/>
                                        <p:tgtEl>
                                          <p:spTgt spid="3">
                                            <p:txEl>
                                              <p:pRg st="10" end="1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grpId="0" nodeType="clickEffect">
                                  <p:stCondLst>
                                    <p:cond delay="0"/>
                                  </p:stCondLst>
                                  <p:childTnLst>
                                    <p:set>
                                      <p:cBhvr>
                                        <p:cTn id="63" dur="1" fill="hold">
                                          <p:stCondLst>
                                            <p:cond delay="0"/>
                                          </p:stCondLst>
                                        </p:cTn>
                                        <p:tgtEl>
                                          <p:spTgt spid="3">
                                            <p:txEl>
                                              <p:pRg st="11" end="11"/>
                                            </p:txEl>
                                          </p:spTgt>
                                        </p:tgtEl>
                                        <p:attrNameLst>
                                          <p:attrName>style.visibility</p:attrName>
                                        </p:attrNameLst>
                                      </p:cBhvr>
                                      <p:to>
                                        <p:strVal val="visible"/>
                                      </p:to>
                                    </p:set>
                                    <p:animEffect transition="in" filter="wipe(right)">
                                      <p:cBhvr>
                                        <p:cTn id="6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6000" b="1" dirty="0" smtClean="0">
                <a:solidFill>
                  <a:schemeClr val="accent3"/>
                </a:solidFill>
                <a:effectLst>
                  <a:outerShdw blurRad="38100" dist="38100" dir="2700000" algn="tl">
                    <a:srgbClr val="000000">
                      <a:alpha val="43137"/>
                    </a:srgbClr>
                  </a:outerShdw>
                </a:effectLst>
              </a:rPr>
              <a:t>ירמיהו פרק כב</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382000" cy="5257800"/>
          </a:xfrm>
        </p:spPr>
        <p:txBody>
          <a:bodyPr>
            <a:noAutofit/>
          </a:bodyPr>
          <a:lstStyle/>
          <a:p>
            <a:pPr marL="0" indent="0" algn="r" rtl="1">
              <a:buNone/>
            </a:pPr>
            <a:r>
              <a:rPr lang="he-IL" sz="2000" b="1" dirty="0" smtClean="0">
                <a:cs typeface="David" pitchFamily="34" charset="-79"/>
              </a:rPr>
              <a:t>כ</a:t>
            </a:r>
            <a:r>
              <a:rPr lang="he-IL" sz="2000" dirty="0" smtClean="0">
                <a:cs typeface="David" pitchFamily="34" charset="-79"/>
              </a:rPr>
              <a:t> </a:t>
            </a:r>
            <a:r>
              <a:rPr lang="he-IL" sz="2000" dirty="0">
                <a:cs typeface="David" pitchFamily="34" charset="-79"/>
              </a:rPr>
              <a:t>עֲלִי הַלְּבָנוֹן וּצְעָקִי וּבַבָּשָׁן תְּנִי קוֹלֵךְ וְצַעֲקִי מֵעֲבָרִים כִּי נִשְׁבְּרוּ כָּל-מְאַהֲבָיִךְ. </a:t>
            </a:r>
            <a:endParaRPr lang="he-IL" sz="2000" dirty="0" smtClean="0">
              <a:cs typeface="David" pitchFamily="34" charset="-79"/>
            </a:endParaRPr>
          </a:p>
          <a:p>
            <a:pPr marL="0" indent="0" algn="r" rtl="1">
              <a:buNone/>
            </a:pPr>
            <a:r>
              <a:rPr lang="he-IL" sz="2000" b="1" dirty="0" smtClean="0">
                <a:cs typeface="David" pitchFamily="34" charset="-79"/>
              </a:rPr>
              <a:t>כא</a:t>
            </a:r>
            <a:r>
              <a:rPr lang="he-IL" sz="2000" dirty="0" smtClean="0">
                <a:cs typeface="David" pitchFamily="34" charset="-79"/>
              </a:rPr>
              <a:t> </a:t>
            </a:r>
            <a:r>
              <a:rPr lang="he-IL" sz="2000" dirty="0">
                <a:cs typeface="David" pitchFamily="34" charset="-79"/>
              </a:rPr>
              <a:t>דִּבַּרְתִּי אֵלַיִךְ בְּשַׁלְו‍ֹתַיִךְ אָמַרְתְּ לֹא אֶשְׁמָע זֶה דַרְכֵּךְ מִנְּעוּרַיִךְ כִּי לֹא-שָׁמַעַתְּ בְּקוֹלִי. </a:t>
            </a:r>
            <a:endParaRPr lang="he-IL" sz="2000" dirty="0" smtClean="0">
              <a:cs typeface="David" pitchFamily="34" charset="-79"/>
            </a:endParaRPr>
          </a:p>
          <a:p>
            <a:pPr marL="0" indent="0" algn="r" rtl="1">
              <a:buNone/>
            </a:pPr>
            <a:r>
              <a:rPr lang="he-IL" sz="2000" b="1" dirty="0" smtClean="0">
                <a:cs typeface="David" pitchFamily="34" charset="-79"/>
              </a:rPr>
              <a:t>כב</a:t>
            </a:r>
            <a:r>
              <a:rPr lang="he-IL" sz="2000" dirty="0" smtClean="0">
                <a:cs typeface="David" pitchFamily="34" charset="-79"/>
              </a:rPr>
              <a:t> </a:t>
            </a:r>
            <a:r>
              <a:rPr lang="he-IL" sz="2000" dirty="0">
                <a:cs typeface="David" pitchFamily="34" charset="-79"/>
              </a:rPr>
              <a:t>כָּל-רֹעַיִךְ תִּרְעֶה-רוּחַ וּמְאַהֲבַיִךְ בַּשְּׁבִי יֵלֵכוּ כִּי אָז תֵּבֹשִׁי וְנִכְלַמְתְּ מִכֹּל רָעָתֵךְ. </a:t>
            </a:r>
            <a:endParaRPr lang="he-IL" sz="2000" dirty="0" smtClean="0">
              <a:cs typeface="David" pitchFamily="34" charset="-79"/>
            </a:endParaRPr>
          </a:p>
          <a:p>
            <a:pPr marL="0" indent="0" algn="r" rtl="1">
              <a:buNone/>
            </a:pPr>
            <a:r>
              <a:rPr lang="he-IL" sz="2000" b="1" dirty="0" smtClean="0">
                <a:cs typeface="David" pitchFamily="34" charset="-79"/>
              </a:rPr>
              <a:t>כג</a:t>
            </a:r>
            <a:r>
              <a:rPr lang="he-IL" sz="2000" dirty="0" smtClean="0">
                <a:cs typeface="David" pitchFamily="34" charset="-79"/>
              </a:rPr>
              <a:t> יֹשַׁבְתְּ </a:t>
            </a:r>
            <a:r>
              <a:rPr lang="he-IL" sz="2000" dirty="0">
                <a:cs typeface="David" pitchFamily="34" charset="-79"/>
              </a:rPr>
              <a:t>בַּלְּבָנוֹן </a:t>
            </a:r>
            <a:r>
              <a:rPr lang="he-IL" sz="2000" dirty="0" smtClean="0">
                <a:cs typeface="David" pitchFamily="34" charset="-79"/>
              </a:rPr>
              <a:t>מְקֻנַּנְתְּ </a:t>
            </a:r>
            <a:r>
              <a:rPr lang="he-IL" sz="2000" dirty="0">
                <a:cs typeface="David" pitchFamily="34" charset="-79"/>
              </a:rPr>
              <a:t>בָּאֲרָזִים מַה-נֵּחַנְתְּ בְּבֹא-לָךְ חֲבָלִים חִיל כַּיֹּלֵדָה. </a:t>
            </a:r>
            <a:endParaRPr lang="he-IL" sz="2000" dirty="0" smtClean="0">
              <a:cs typeface="David" pitchFamily="34" charset="-79"/>
            </a:endParaRPr>
          </a:p>
          <a:p>
            <a:pPr marL="0" indent="0" algn="r" rtl="1">
              <a:buNone/>
            </a:pPr>
            <a:r>
              <a:rPr lang="he-IL" sz="2000" b="1" dirty="0" smtClean="0">
                <a:cs typeface="David" pitchFamily="34" charset="-79"/>
              </a:rPr>
              <a:t>כד</a:t>
            </a:r>
            <a:r>
              <a:rPr lang="he-IL" sz="2000" dirty="0" smtClean="0">
                <a:cs typeface="David" pitchFamily="34" charset="-79"/>
              </a:rPr>
              <a:t> </a:t>
            </a:r>
            <a:r>
              <a:rPr lang="he-IL" sz="2000" dirty="0">
                <a:cs typeface="David" pitchFamily="34" charset="-79"/>
              </a:rPr>
              <a:t>חַי-אָנִי נְאֻם-יְהוָה כִּי אִם-יִהְיֶה כָּנְיָהוּ בֶן-יְהוֹיָקִים מֶלֶךְ יְהוּדָה חוֹתָם עַל-יַד יְמִינִי כִּי מִשָּׁם אֶתְּקֶנְךָּ. </a:t>
            </a:r>
            <a:endParaRPr lang="he-IL" sz="2000" dirty="0" smtClean="0">
              <a:cs typeface="David" pitchFamily="34" charset="-79"/>
            </a:endParaRPr>
          </a:p>
          <a:p>
            <a:pPr marL="0" indent="0" algn="r" rtl="1">
              <a:buNone/>
            </a:pPr>
            <a:r>
              <a:rPr lang="he-IL" sz="2000" b="1" dirty="0" smtClean="0">
                <a:cs typeface="David" pitchFamily="34" charset="-79"/>
              </a:rPr>
              <a:t>כה</a:t>
            </a:r>
            <a:r>
              <a:rPr lang="he-IL" sz="2000" dirty="0" smtClean="0">
                <a:cs typeface="David" pitchFamily="34" charset="-79"/>
              </a:rPr>
              <a:t> </a:t>
            </a:r>
            <a:r>
              <a:rPr lang="he-IL" sz="2000" dirty="0">
                <a:cs typeface="David" pitchFamily="34" charset="-79"/>
              </a:rPr>
              <a:t>וּנְתַתִּיךָ בְּיַד מְבַקְשֵׁי נַפְשֶׁךָ וּבְיַד אֲשֶׁר-אַתָּה יָגוֹר מִפְּנֵיהֶם וּבְיַד נְבוּכַדְרֶאצַּר מֶלֶךְ-בָּבֶל וּבְיַד הַכַּשְׂדִּים. </a:t>
            </a:r>
            <a:endParaRPr lang="he-IL" sz="2000" dirty="0" smtClean="0">
              <a:cs typeface="David" pitchFamily="34" charset="-79"/>
            </a:endParaRPr>
          </a:p>
          <a:p>
            <a:pPr marL="0" indent="0" algn="r" rtl="1">
              <a:buNone/>
            </a:pPr>
            <a:r>
              <a:rPr lang="he-IL" sz="2000" b="1" dirty="0" smtClean="0">
                <a:cs typeface="David" pitchFamily="34" charset="-79"/>
              </a:rPr>
              <a:t>כו</a:t>
            </a:r>
            <a:r>
              <a:rPr lang="he-IL" sz="2000" dirty="0" smtClean="0">
                <a:cs typeface="David" pitchFamily="34" charset="-79"/>
              </a:rPr>
              <a:t> </a:t>
            </a:r>
            <a:r>
              <a:rPr lang="he-IL" sz="2000" dirty="0">
                <a:cs typeface="David" pitchFamily="34" charset="-79"/>
              </a:rPr>
              <a:t>וְהֵטַלְתִּי אֹתְךָ וְאֶת-אִמְּךָ אֲשֶׁר יְלָדַתְךָ עַל הָאָרֶץ אַחֶרֶת אֲשֶׁר לֹא-יֻלַּדְתֶּם שָׁם וְשָׁם תָּמוּתוּ. </a:t>
            </a:r>
            <a:endParaRPr lang="he-IL" sz="2000" dirty="0" smtClean="0">
              <a:cs typeface="David" pitchFamily="34" charset="-79"/>
            </a:endParaRPr>
          </a:p>
          <a:p>
            <a:pPr marL="0" indent="0" algn="r" rtl="1">
              <a:buNone/>
            </a:pPr>
            <a:r>
              <a:rPr lang="he-IL" sz="2000" b="1" dirty="0" smtClean="0">
                <a:cs typeface="David" pitchFamily="34" charset="-79"/>
              </a:rPr>
              <a:t>כז</a:t>
            </a:r>
            <a:r>
              <a:rPr lang="he-IL" sz="2000" dirty="0" smtClean="0">
                <a:cs typeface="David" pitchFamily="34" charset="-79"/>
              </a:rPr>
              <a:t> </a:t>
            </a:r>
            <a:r>
              <a:rPr lang="he-IL" sz="2000" dirty="0">
                <a:cs typeface="David" pitchFamily="34" charset="-79"/>
              </a:rPr>
              <a:t>וְעַל-הָאָרֶץ אֲשֶׁר-הֵם מְנַשְּׂאִים אֶת-נַפְשָׁם לָשׁוּב שָׁם שָׁמָּה לֹא יָשׁוּבוּ. </a:t>
            </a:r>
            <a:br>
              <a:rPr lang="he-IL" sz="2000" dirty="0">
                <a:cs typeface="David" pitchFamily="34" charset="-79"/>
              </a:rPr>
            </a:br>
            <a:r>
              <a:rPr lang="he-IL" sz="2000" b="1" dirty="0" smtClean="0">
                <a:cs typeface="David" pitchFamily="34" charset="-79"/>
              </a:rPr>
              <a:t>כח</a:t>
            </a:r>
            <a:r>
              <a:rPr lang="he-IL" sz="2000" dirty="0" smtClean="0">
                <a:cs typeface="David" pitchFamily="34" charset="-79"/>
              </a:rPr>
              <a:t> </a:t>
            </a:r>
            <a:r>
              <a:rPr lang="he-IL" sz="2000" dirty="0">
                <a:cs typeface="David" pitchFamily="34" charset="-79"/>
              </a:rPr>
              <a:t>הַעֶצֶב נִבְזֶה נָפוּץ הָאִישׁ הַזֶּה כָּנְיָהוּ אִם-כְּלִי אֵין חֵפֶץ בּוֹ מַדּוּעַ הוּטְלוּ הוּא וְזַרְעוֹ וְהֻשְׁלְכוּ עַל-הָאָרֶץ אֲשֶׁר לֹא-יָדָעוּ. </a:t>
            </a:r>
            <a:endParaRPr lang="he-IL" sz="2000" dirty="0" smtClean="0">
              <a:cs typeface="David" pitchFamily="34" charset="-79"/>
            </a:endParaRPr>
          </a:p>
          <a:p>
            <a:pPr marL="0" indent="0" algn="r" rtl="1">
              <a:buNone/>
            </a:pPr>
            <a:r>
              <a:rPr lang="he-IL" sz="2000" b="1" dirty="0" smtClean="0">
                <a:cs typeface="David" pitchFamily="34" charset="-79"/>
              </a:rPr>
              <a:t>כט</a:t>
            </a:r>
            <a:r>
              <a:rPr lang="he-IL" sz="2000" dirty="0" smtClean="0">
                <a:cs typeface="David" pitchFamily="34" charset="-79"/>
              </a:rPr>
              <a:t> </a:t>
            </a:r>
            <a:r>
              <a:rPr lang="he-IL" sz="2000" dirty="0">
                <a:cs typeface="David" pitchFamily="34" charset="-79"/>
              </a:rPr>
              <a:t>אֶרֶץ אֶרֶץ אָרֶץ שִׁמְעִי דְּבַר-יְהוָה. </a:t>
            </a:r>
            <a:endParaRPr lang="he-IL" sz="2000" dirty="0" smtClean="0">
              <a:cs typeface="David" pitchFamily="34" charset="-79"/>
            </a:endParaRPr>
          </a:p>
          <a:p>
            <a:pPr marL="0" indent="0" algn="r" rtl="1">
              <a:buNone/>
            </a:pPr>
            <a:r>
              <a:rPr lang="he-IL" sz="2000" b="1" dirty="0" smtClean="0">
                <a:cs typeface="David" pitchFamily="34" charset="-79"/>
              </a:rPr>
              <a:t>ל</a:t>
            </a:r>
            <a:r>
              <a:rPr lang="he-IL" sz="2000" dirty="0" smtClean="0">
                <a:cs typeface="David" pitchFamily="34" charset="-79"/>
              </a:rPr>
              <a:t> </a:t>
            </a:r>
            <a:r>
              <a:rPr lang="he-IL" sz="2000" dirty="0">
                <a:cs typeface="David" pitchFamily="34" charset="-79"/>
              </a:rPr>
              <a:t>כֹּה אָמַר יְהוָה כִּתְבוּ אֶת-הָאִישׁ הַזֶּה עֲרִירִי גֶּבֶר לֹא-יִצְלַח בְּיָמָיו כִּי לֹא יִצְלַח מִזַּרְעוֹ אִישׁ יֹשֵׁב עַל-כִּסֵּא דָוִד וּמֹשֵׁל עוֹד בִּיהוּדָה. </a:t>
            </a:r>
            <a:endParaRPr lang="en-US" sz="2000" dirty="0">
              <a:cs typeface="David" pitchFamily="34" charset="-79"/>
            </a:endParaRPr>
          </a:p>
        </p:txBody>
      </p:sp>
    </p:spTree>
    <p:extLst>
      <p:ext uri="{BB962C8B-B14F-4D97-AF65-F5344CB8AC3E}">
        <p14:creationId xmlns:p14="http://schemas.microsoft.com/office/powerpoint/2010/main" val="277972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righ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righ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right)">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right)">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ירמיהו פרק כג</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733800" y="1417637"/>
            <a:ext cx="5257800" cy="4525963"/>
          </a:xfrm>
        </p:spPr>
        <p:txBody>
          <a:bodyPr>
            <a:noAutofit/>
          </a:bodyPr>
          <a:lstStyle/>
          <a:p>
            <a:pPr marL="0" indent="0" algn="r" rtl="1">
              <a:buNone/>
            </a:pPr>
            <a:r>
              <a:rPr lang="he-IL" sz="2000" b="1" dirty="0" smtClean="0">
                <a:cs typeface="David" pitchFamily="34" charset="-79"/>
              </a:rPr>
              <a:t>ה</a:t>
            </a:r>
            <a:r>
              <a:rPr lang="he-IL" sz="2000" dirty="0" smtClean="0">
                <a:cs typeface="David" pitchFamily="34" charset="-79"/>
              </a:rPr>
              <a:t> </a:t>
            </a:r>
            <a:r>
              <a:rPr lang="he-IL" sz="2000" dirty="0">
                <a:cs typeface="David" pitchFamily="34" charset="-79"/>
              </a:rPr>
              <a:t>הִנֵּה יָמִים בָּאִים נְאֻם-יְהוָה וַהֲקִמֹתִי לְדָוִד צֶמַח צַדִּיק וּמָלַךְ מֶלֶךְ וְהִשְׂכִּיל וְעָשָׂה מִשְׁפָּט וּצְדָקָה בָּאָרֶץ. </a:t>
            </a:r>
            <a:endParaRPr lang="en-US" sz="2000" dirty="0">
              <a:cs typeface="David" pitchFamily="34" charset="-79"/>
            </a:endParaRPr>
          </a:p>
          <a:p>
            <a:pPr marL="0" indent="0" algn="r" rtl="1">
              <a:buNone/>
            </a:pPr>
            <a:r>
              <a:rPr lang="he-IL" sz="2000" b="1" dirty="0">
                <a:cs typeface="David" pitchFamily="34" charset="-79"/>
              </a:rPr>
              <a:t>ו</a:t>
            </a:r>
            <a:r>
              <a:rPr lang="he-IL" sz="2000" dirty="0">
                <a:cs typeface="David" pitchFamily="34" charset="-79"/>
              </a:rPr>
              <a:t> בְּיָמָיו תִּוָּשַׁע יְהוּדָה וְיִשְׂרָאֵל יִשְׁכֹּן לָבֶטַח וְזֶה-שְּׁמוֹ אֲשֶׁר-יִקְרְאוֹ </a:t>
            </a:r>
            <a:r>
              <a:rPr lang="he-IL" sz="2000" b="1" dirty="0">
                <a:solidFill>
                  <a:schemeClr val="accent2"/>
                </a:solidFill>
                <a:cs typeface="David" pitchFamily="34" charset="-79"/>
              </a:rPr>
              <a:t>יְהוָה צִדְקֵנוּ. </a:t>
            </a:r>
            <a:endParaRPr lang="en-US" sz="2000" b="1" dirty="0">
              <a:solidFill>
                <a:schemeClr val="accent2"/>
              </a:solidFill>
              <a:cs typeface="David" pitchFamily="34" charset="-79"/>
            </a:endParaRPr>
          </a:p>
          <a:p>
            <a:pPr marL="0" indent="0" algn="r" rtl="1">
              <a:buNone/>
            </a:pPr>
            <a:r>
              <a:rPr lang="he-IL" sz="2000" b="1" dirty="0" smtClean="0">
                <a:cs typeface="David" pitchFamily="34" charset="-79"/>
              </a:rPr>
              <a:t>ז</a:t>
            </a:r>
            <a:r>
              <a:rPr lang="he-IL" sz="2000" dirty="0" smtClean="0">
                <a:cs typeface="David" pitchFamily="34" charset="-79"/>
              </a:rPr>
              <a:t> </a:t>
            </a:r>
            <a:r>
              <a:rPr lang="he-IL" sz="2000" b="1" dirty="0">
                <a:solidFill>
                  <a:schemeClr val="accent1"/>
                </a:solidFill>
                <a:cs typeface="David" pitchFamily="34" charset="-79"/>
              </a:rPr>
              <a:t>לָכֵן הִנֵּה-יָמִים בָּאִים נְאֻם-יְהוָה וְלֹא-יֹאמְרוּ עוֹד חַי-יְהוָה אֲשֶׁר הֶעֱלָה אֶת-בְּנֵי יִשְׂרָאֵל מֵאֶרֶץ מִצְרָיִם. </a:t>
            </a:r>
            <a:endParaRPr lang="en-US" sz="2000" b="1" dirty="0">
              <a:solidFill>
                <a:schemeClr val="accent1"/>
              </a:solidFill>
              <a:cs typeface="David" pitchFamily="34" charset="-79"/>
            </a:endParaRPr>
          </a:p>
          <a:p>
            <a:pPr marL="0" indent="0" algn="r" rtl="1">
              <a:buNone/>
            </a:pPr>
            <a:r>
              <a:rPr lang="he-IL" sz="2000" b="1" dirty="0">
                <a:cs typeface="David" pitchFamily="34" charset="-79"/>
              </a:rPr>
              <a:t>ח</a:t>
            </a:r>
            <a:r>
              <a:rPr lang="he-IL" sz="2000" dirty="0">
                <a:cs typeface="David" pitchFamily="34" charset="-79"/>
              </a:rPr>
              <a:t> </a:t>
            </a:r>
            <a:r>
              <a:rPr lang="he-IL" sz="2000" b="1" dirty="0">
                <a:solidFill>
                  <a:schemeClr val="accent1"/>
                </a:solidFill>
                <a:cs typeface="David" pitchFamily="34" charset="-79"/>
              </a:rPr>
              <a:t>כִּי אִם-חַי-יְהוָה אֲשֶׁר הֶעֱלָה וַאֲשֶׁר הֵבִיא אֶת-זֶרַע בֵּית יִשְׂרָאֵל מֵאֶרֶץ צָפוֹנָה וּמִכֹּל הָאֲרָצוֹת אֲשֶׁר הִדַּחְתִּים שָׁם וְיָשְׁבוּ עַל-אַדְמָתָם. </a:t>
            </a:r>
            <a:endParaRPr lang="en-US" sz="2000" b="1" dirty="0" smtClean="0">
              <a:solidFill>
                <a:schemeClr val="accent1"/>
              </a:solidFill>
              <a:cs typeface="David" pitchFamily="34" charset="-79"/>
            </a:endParaRPr>
          </a:p>
          <a:p>
            <a:pPr marL="0" indent="0" algn="r" rtl="1">
              <a:buNone/>
            </a:pPr>
            <a:r>
              <a:rPr lang="he-IL" sz="2000" b="1" dirty="0" smtClean="0">
                <a:cs typeface="David" pitchFamily="34" charset="-79"/>
              </a:rPr>
              <a:t>ט</a:t>
            </a:r>
            <a:r>
              <a:rPr lang="he-IL" sz="2000" dirty="0" smtClean="0">
                <a:cs typeface="David" pitchFamily="34" charset="-79"/>
              </a:rPr>
              <a:t> </a:t>
            </a:r>
            <a:r>
              <a:rPr lang="he-IL" sz="2000" b="1" dirty="0">
                <a:solidFill>
                  <a:schemeClr val="accent6"/>
                </a:solidFill>
                <a:cs typeface="David" pitchFamily="34" charset="-79"/>
              </a:rPr>
              <a:t>לַנְּבִאִים נִשְׁבַּר לִבִּי בְקִרְבִּי רָחֲפוּ כָּל-עַצְמוֹתַי הָיִיתִי כְּאִישׁ שִׁכּוֹר וּכְגֶבֶר עֲבָרוֹ יָיִן מִפְּנֵי יְהוָה וּמִפְּנֵי דִּבְרֵי קָדְשׁוֹ. </a:t>
            </a:r>
            <a:endParaRPr lang="en-US" sz="2000" b="1" dirty="0">
              <a:solidFill>
                <a:schemeClr val="accent6"/>
              </a:solidFill>
              <a:cs typeface="David" pitchFamily="34" charset="-79"/>
            </a:endParaRPr>
          </a:p>
          <a:p>
            <a:pPr marL="0" indent="0" algn="r" rtl="1">
              <a:buNone/>
            </a:pPr>
            <a:r>
              <a:rPr lang="he-IL" sz="2000" b="1" dirty="0" smtClean="0">
                <a:cs typeface="David" pitchFamily="34" charset="-79"/>
              </a:rPr>
              <a:t>י</a:t>
            </a:r>
            <a:r>
              <a:rPr lang="he-IL" sz="2000" dirty="0" smtClean="0">
                <a:cs typeface="David" pitchFamily="34" charset="-79"/>
              </a:rPr>
              <a:t> </a:t>
            </a:r>
            <a:r>
              <a:rPr lang="he-IL" sz="2000" dirty="0">
                <a:cs typeface="David" pitchFamily="34" charset="-79"/>
              </a:rPr>
              <a:t>כִּי מְנָאֲפִים מָלְאָה הָאָרֶץ כִּי-מִפְּנֵי אָלָה אָבְלָה הָאָרֶץ יָבְשׁוּ נְאוֹת מִדְבָּר וַתְּהִי מְרוּצָתָם רָעָה וּגְבוּרָתָם לֹא-כֵן. </a:t>
            </a:r>
            <a:endParaRPr lang="he-IL" sz="2000" dirty="0" smtClean="0">
              <a:cs typeface="David" pitchFamily="34" charset="-79"/>
            </a:endParaRPr>
          </a:p>
          <a:p>
            <a:pPr marL="0" indent="0" algn="r" rtl="1">
              <a:buNone/>
            </a:pPr>
            <a:r>
              <a:rPr lang="he-IL" sz="2000" b="1" dirty="0" smtClean="0">
                <a:cs typeface="David" pitchFamily="34" charset="-79"/>
              </a:rPr>
              <a:t>יא</a:t>
            </a:r>
            <a:r>
              <a:rPr lang="he-IL" sz="2000" dirty="0" smtClean="0">
                <a:cs typeface="David" pitchFamily="34" charset="-79"/>
              </a:rPr>
              <a:t> </a:t>
            </a:r>
            <a:r>
              <a:rPr lang="he-IL" sz="2000" dirty="0">
                <a:cs typeface="David" pitchFamily="34" charset="-79"/>
              </a:rPr>
              <a:t>כִּי-גַם-נָבִיא גַם-כֹּהֵן חָנֵפוּ גַּם-בְּבֵיתִי מָצָאתִי רָעָתָם נְאֻם-יְהוָה. </a:t>
            </a:r>
            <a:endParaRPr lang="en-US" sz="2000" dirty="0">
              <a:cs typeface="David" pitchFamily="34" charset="-79"/>
            </a:endParaRPr>
          </a:p>
        </p:txBody>
      </p:sp>
      <p:sp>
        <p:nvSpPr>
          <p:cNvPr id="4" name="Right Arrow Callout 3"/>
          <p:cNvSpPr/>
          <p:nvPr/>
        </p:nvSpPr>
        <p:spPr>
          <a:xfrm>
            <a:off x="152400" y="1143000"/>
            <a:ext cx="3657600" cy="2057400"/>
          </a:xfrm>
          <a:prstGeom prst="rightArrowCallout">
            <a:avLst>
              <a:gd name="adj1" fmla="val 25000"/>
              <a:gd name="adj2" fmla="val 25000"/>
              <a:gd name="adj3" fmla="val 13971"/>
              <a:gd name="adj4" fmla="val 87458"/>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This will be the name of the ideal king. The King of </a:t>
            </a:r>
            <a:r>
              <a:rPr lang="he-IL" sz="2000" dirty="0" smtClean="0"/>
              <a:t>בבל</a:t>
            </a:r>
            <a:r>
              <a:rPr lang="en-GB" sz="2000" dirty="0" smtClean="0"/>
              <a:t> would go to </a:t>
            </a:r>
            <a:r>
              <a:rPr lang="he-IL" sz="2000" dirty="0" smtClean="0"/>
              <a:t>ירמיהו</a:t>
            </a:r>
            <a:r>
              <a:rPr lang="en-GB" sz="2000" dirty="0" smtClean="0"/>
              <a:t> for advice as he is telling Am Yisrael to surrender to them.  Hence the name </a:t>
            </a:r>
            <a:r>
              <a:rPr lang="he-IL" sz="2000" dirty="0" smtClean="0"/>
              <a:t>צדקיהו</a:t>
            </a:r>
            <a:r>
              <a:rPr lang="en-GB" sz="2000" dirty="0" smtClean="0"/>
              <a:t>.</a:t>
            </a:r>
            <a:endParaRPr lang="he-IL" sz="2000" dirty="0"/>
          </a:p>
        </p:txBody>
      </p:sp>
      <p:sp>
        <p:nvSpPr>
          <p:cNvPr id="5" name="Right Arrow Callout 4"/>
          <p:cNvSpPr/>
          <p:nvPr/>
        </p:nvSpPr>
        <p:spPr>
          <a:xfrm>
            <a:off x="152400" y="3276600"/>
            <a:ext cx="3657600" cy="990600"/>
          </a:xfrm>
          <a:prstGeom prst="rightArrowCallout">
            <a:avLst>
              <a:gd name="adj1" fmla="val 25000"/>
              <a:gd name="adj2" fmla="val 25000"/>
              <a:gd name="adj3" fmla="val 25000"/>
              <a:gd name="adj4" fmla="val 88585"/>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The final redemption will be even greater than Yetziat Mitzrayim.</a:t>
            </a:r>
            <a:endParaRPr lang="he-IL" sz="2000" dirty="0"/>
          </a:p>
        </p:txBody>
      </p:sp>
      <p:sp>
        <p:nvSpPr>
          <p:cNvPr id="6" name="Right Arrow Callout 5"/>
          <p:cNvSpPr/>
          <p:nvPr/>
        </p:nvSpPr>
        <p:spPr>
          <a:xfrm>
            <a:off x="152400" y="4419600"/>
            <a:ext cx="3657600" cy="1600200"/>
          </a:xfrm>
          <a:prstGeom prst="rightArrowCallout">
            <a:avLst>
              <a:gd name="adj1" fmla="val 25000"/>
              <a:gd name="adj2" fmla="val 25000"/>
              <a:gd name="adj3" fmla="val 16597"/>
              <a:gd name="adj4" fmla="val 90331"/>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He is broken-hearted over    G-d’s prophets because they say in G-d’s Name to rebel even though G-d never told them this.</a:t>
            </a:r>
            <a:endParaRPr lang="he-IL" sz="2000" dirty="0"/>
          </a:p>
        </p:txBody>
      </p:sp>
    </p:spTree>
    <p:extLst>
      <p:ext uri="{BB962C8B-B14F-4D97-AF65-F5344CB8AC3E}">
        <p14:creationId xmlns:p14="http://schemas.microsoft.com/office/powerpoint/2010/main" val="271395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0-#ppt_w/2"/>
                                          </p:val>
                                        </p:tav>
                                        <p:tav tm="100000">
                                          <p:val>
                                            <p:strVal val="#ppt_x"/>
                                          </p:val>
                                        </p:tav>
                                      </p:tavLst>
                                    </p:anim>
                                    <p:anim calcmode="lin" valueType="num">
                                      <p:cBhvr additive="base">
                                        <p:cTn id="3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right)">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0-#ppt_w/2"/>
                                          </p:val>
                                        </p:tav>
                                        <p:tav tm="100000">
                                          <p:val>
                                            <p:strVal val="#ppt_x"/>
                                          </p:val>
                                        </p:tav>
                                      </p:tavLst>
                                    </p:anim>
                                    <p:anim calcmode="lin" valueType="num">
                                      <p:cBhvr additive="base">
                                        <p:cTn id="4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wipe(right)">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wipe(right)">
                                      <p:cBhvr>
                                        <p:cTn id="5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ירמיהו פרק כג</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819400" y="1417637"/>
            <a:ext cx="6172200" cy="4525963"/>
          </a:xfrm>
        </p:spPr>
        <p:txBody>
          <a:bodyPr>
            <a:noAutofit/>
          </a:bodyPr>
          <a:lstStyle/>
          <a:p>
            <a:pPr marL="0" indent="0" algn="r" rtl="1">
              <a:buNone/>
            </a:pPr>
            <a:r>
              <a:rPr lang="he-IL" sz="2000" b="1" dirty="0" smtClean="0">
                <a:cs typeface="David" pitchFamily="34" charset="-79"/>
              </a:rPr>
              <a:t>יב</a:t>
            </a:r>
            <a:r>
              <a:rPr lang="he-IL" sz="2000" dirty="0" smtClean="0">
                <a:cs typeface="David" pitchFamily="34" charset="-79"/>
              </a:rPr>
              <a:t> </a:t>
            </a:r>
            <a:r>
              <a:rPr lang="he-IL" sz="2000" dirty="0">
                <a:cs typeface="David" pitchFamily="34" charset="-79"/>
              </a:rPr>
              <a:t>לָכֵן יִהְיֶה דַרְכָּם לָהֶם כַּחֲלַקְלַקּוֹת בָּאֲפֵלָה יִדַּחוּ וְנָפְלוּ בָהּ כִּי-אָבִיא עֲלֵיהֶם רָעָה שְׁנַת פְּקֻדָּתָם נְאֻם-יְהוָה. </a:t>
            </a:r>
            <a:endParaRPr lang="he-IL" sz="2000" dirty="0" smtClean="0">
              <a:cs typeface="David" pitchFamily="34" charset="-79"/>
            </a:endParaRPr>
          </a:p>
          <a:p>
            <a:pPr marL="0" indent="0" algn="r" rtl="1">
              <a:buNone/>
            </a:pPr>
            <a:r>
              <a:rPr lang="he-IL" sz="2000" b="1" dirty="0" smtClean="0">
                <a:cs typeface="David" pitchFamily="34" charset="-79"/>
              </a:rPr>
              <a:t>יג</a:t>
            </a:r>
            <a:r>
              <a:rPr lang="he-IL" sz="2000" dirty="0" smtClean="0">
                <a:cs typeface="David" pitchFamily="34" charset="-79"/>
              </a:rPr>
              <a:t> </a:t>
            </a:r>
            <a:r>
              <a:rPr lang="he-IL" sz="2000" dirty="0">
                <a:cs typeface="David" pitchFamily="34" charset="-79"/>
              </a:rPr>
              <a:t>וּבִנְבִיאֵי שֹׁמְרוֹן רָאִיתִי תִפְלָה הִנַּבְּאוּ בַבַּעַל וַיַּתְעוּ אֶת-עַמִּי אֶת-יִשְׂרָאֵל. </a:t>
            </a:r>
            <a:endParaRPr lang="he-IL" sz="2000" dirty="0" smtClean="0">
              <a:cs typeface="David" pitchFamily="34" charset="-79"/>
            </a:endParaRPr>
          </a:p>
          <a:p>
            <a:pPr marL="0" indent="0" algn="r" rtl="1">
              <a:buNone/>
            </a:pPr>
            <a:r>
              <a:rPr lang="he-IL" sz="2000" b="1" dirty="0" smtClean="0">
                <a:cs typeface="David" pitchFamily="34" charset="-79"/>
              </a:rPr>
              <a:t>יד</a:t>
            </a:r>
            <a:r>
              <a:rPr lang="he-IL" sz="2000" dirty="0" smtClean="0">
                <a:cs typeface="David" pitchFamily="34" charset="-79"/>
              </a:rPr>
              <a:t> </a:t>
            </a:r>
            <a:r>
              <a:rPr lang="he-IL" sz="2000" dirty="0">
                <a:cs typeface="David" pitchFamily="34" charset="-79"/>
              </a:rPr>
              <a:t>וּבִנְבִאֵי יְרוּשָׁלִַם רָאִיתִי שַׁעֲרוּרָה נָאוֹף וְהָלֹךְ בַּשֶּׁקֶר וְחִזְּקוּ יְדֵי מְרֵעִים לְבִלְתִּי-שָׁבוּ אִישׁ מֵרָעָתוֹ הָיוּ-לִי כֻלָּם כִּסְדֹם וְיֹשְׁבֶיהָ כַּעֲמֹרָה. </a:t>
            </a:r>
            <a:r>
              <a:rPr lang="he-IL" sz="2000" b="1" dirty="0">
                <a:cs typeface="David" pitchFamily="34" charset="-79"/>
              </a:rPr>
              <a:t> </a:t>
            </a:r>
            <a:endParaRPr lang="en-US" sz="2000" dirty="0">
              <a:cs typeface="David" pitchFamily="34" charset="-79"/>
            </a:endParaRPr>
          </a:p>
          <a:p>
            <a:pPr marL="0" indent="0" algn="r" rtl="1">
              <a:buNone/>
            </a:pPr>
            <a:r>
              <a:rPr lang="he-IL" sz="2000" b="1" dirty="0">
                <a:cs typeface="David" pitchFamily="34" charset="-79"/>
              </a:rPr>
              <a:t>טו</a:t>
            </a:r>
            <a:r>
              <a:rPr lang="he-IL" sz="2000" dirty="0">
                <a:cs typeface="David" pitchFamily="34" charset="-79"/>
              </a:rPr>
              <a:t> לָכֵן כֹּה-אָמַר יְהוָה צְבָאוֹת עַל-הַנְּבִאִים הִנְנִי מַאֲכִיל אוֹתָם לַעֲנָה וְהִשְׁקִתִים מֵי-רֹאשׁ כִּי מֵאֵת נְבִיאֵי יְרוּשָׁלִַם יָצְאָה חֲנֻפָּה </a:t>
            </a:r>
            <a:r>
              <a:rPr lang="he-IL" sz="2000" dirty="0" smtClean="0">
                <a:cs typeface="David" pitchFamily="34" charset="-79"/>
              </a:rPr>
              <a:t>לְכָל-הָאָרֶץ.</a:t>
            </a:r>
          </a:p>
          <a:p>
            <a:pPr marL="0" indent="0" algn="r" rtl="1">
              <a:buNone/>
            </a:pPr>
            <a:r>
              <a:rPr lang="he-IL" sz="2000" b="1" dirty="0" smtClean="0">
                <a:cs typeface="David" pitchFamily="34" charset="-79"/>
              </a:rPr>
              <a:t>טז</a:t>
            </a:r>
            <a:r>
              <a:rPr lang="he-IL" sz="2000" dirty="0" smtClean="0">
                <a:cs typeface="David" pitchFamily="34" charset="-79"/>
              </a:rPr>
              <a:t> </a:t>
            </a:r>
            <a:r>
              <a:rPr lang="he-IL" sz="2000" b="1" dirty="0">
                <a:solidFill>
                  <a:schemeClr val="accent5"/>
                </a:solidFill>
                <a:cs typeface="David" pitchFamily="34" charset="-79"/>
              </a:rPr>
              <a:t>כֹּה-אָמַר יְהוָה צְבָאוֹת אַל-תִּשְׁמְעוּ עַל-דִּבְרֵי הַנְּבִאִים הַנִּבְּאִים לָכֶם מַהְבִּלִים הֵמָּה אֶתְכֶם חֲזוֹן לִבָּם יְדַבֵּרוּ לֹא מִפִּי יְהוָה. </a:t>
            </a:r>
            <a:endParaRPr lang="en-US" sz="2000" b="1" dirty="0">
              <a:solidFill>
                <a:schemeClr val="accent5"/>
              </a:solidFill>
              <a:cs typeface="David" pitchFamily="34" charset="-79"/>
            </a:endParaRPr>
          </a:p>
          <a:p>
            <a:pPr marL="0" indent="0" algn="r" rtl="1">
              <a:buNone/>
            </a:pPr>
            <a:r>
              <a:rPr lang="he-IL" sz="2000" b="1" dirty="0">
                <a:cs typeface="David" pitchFamily="34" charset="-79"/>
              </a:rPr>
              <a:t>יז</a:t>
            </a:r>
            <a:r>
              <a:rPr lang="he-IL" sz="2000" dirty="0">
                <a:cs typeface="David" pitchFamily="34" charset="-79"/>
              </a:rPr>
              <a:t> אֹמְרִים אָמוֹר לִמְנַאֲצַי דִּבֶּר יְהוָה שָׁלוֹם יִהְיֶה לָכֶם וְכֹל הֹלֵךְ בִּשְׁרִרוּת לִבּוֹ אָמְרוּ לֹא-תָבוֹא עֲלֵיכֶם רָעָה. </a:t>
            </a:r>
            <a:endParaRPr lang="he-IL" sz="2000" dirty="0" smtClean="0">
              <a:cs typeface="David" pitchFamily="34" charset="-79"/>
            </a:endParaRPr>
          </a:p>
          <a:p>
            <a:pPr marL="0" indent="0" algn="r" rtl="1">
              <a:buNone/>
            </a:pPr>
            <a:r>
              <a:rPr lang="he-IL" sz="2000" b="1" dirty="0" smtClean="0">
                <a:cs typeface="David" pitchFamily="34" charset="-79"/>
              </a:rPr>
              <a:t>יח</a:t>
            </a:r>
            <a:r>
              <a:rPr lang="he-IL" sz="2000" dirty="0" smtClean="0">
                <a:cs typeface="David" pitchFamily="34" charset="-79"/>
              </a:rPr>
              <a:t> </a:t>
            </a:r>
            <a:r>
              <a:rPr lang="he-IL" sz="2000" dirty="0">
                <a:cs typeface="David" pitchFamily="34" charset="-79"/>
              </a:rPr>
              <a:t>כִּי מִי עָמַד בְּסוֹד יְהוָה וְיֵרֶא וְיִשְׁמַע אֶת-דְּבָרוֹ מִי-הִקְשִׁיב </a:t>
            </a:r>
            <a:r>
              <a:rPr lang="he-IL" sz="2000" dirty="0" smtClean="0">
                <a:cs typeface="David" pitchFamily="34" charset="-79"/>
              </a:rPr>
              <a:t>דְּבָרוֹ </a:t>
            </a:r>
            <a:r>
              <a:rPr lang="he-IL" sz="2000" dirty="0">
                <a:cs typeface="David" pitchFamily="34" charset="-79"/>
              </a:rPr>
              <a:t>וַיִּשְׁמָע. </a:t>
            </a:r>
            <a:endParaRPr lang="he-IL" sz="2000" dirty="0" smtClean="0">
              <a:cs typeface="David" pitchFamily="34" charset="-79"/>
            </a:endParaRPr>
          </a:p>
        </p:txBody>
      </p:sp>
      <p:sp>
        <p:nvSpPr>
          <p:cNvPr id="4" name="Right Arrow Callout 3"/>
          <p:cNvSpPr/>
          <p:nvPr/>
        </p:nvSpPr>
        <p:spPr>
          <a:xfrm>
            <a:off x="129988" y="4038600"/>
            <a:ext cx="2918012" cy="1295400"/>
          </a:xfrm>
          <a:prstGeom prst="rightArrowCallout">
            <a:avLst>
              <a:gd name="adj1" fmla="val 25000"/>
              <a:gd name="adj2" fmla="val 25000"/>
              <a:gd name="adj3" fmla="val 13971"/>
              <a:gd name="adj4" fmla="val 87458"/>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They follow their hearts instead of G-d’s word.</a:t>
            </a:r>
            <a:endParaRPr lang="he-IL" sz="2000" dirty="0"/>
          </a:p>
        </p:txBody>
      </p:sp>
    </p:spTree>
    <p:extLst>
      <p:ext uri="{BB962C8B-B14F-4D97-AF65-F5344CB8AC3E}">
        <p14:creationId xmlns:p14="http://schemas.microsoft.com/office/powerpoint/2010/main" val="184969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additive="base">
                                        <p:cTn id="32" dur="500" fill="hold"/>
                                        <p:tgtEl>
                                          <p:spTgt spid="4"/>
                                        </p:tgtEl>
                                        <p:attrNameLst>
                                          <p:attrName>ppt_x</p:attrName>
                                        </p:attrNameLst>
                                      </p:cBhvr>
                                      <p:tavLst>
                                        <p:tav tm="0">
                                          <p:val>
                                            <p:strVal val="0-#ppt_w/2"/>
                                          </p:val>
                                        </p:tav>
                                        <p:tav tm="100000">
                                          <p:val>
                                            <p:strVal val="#ppt_x"/>
                                          </p:val>
                                        </p:tav>
                                      </p:tavLst>
                                    </p:anim>
                                    <p:anim calcmode="lin" valueType="num">
                                      <p:cBhvr additive="base">
                                        <p:cTn id="3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right)">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right)">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rtl="1"/>
            <a:r>
              <a:rPr lang="he-IL" sz="6000" b="1" dirty="0" smtClean="0">
                <a:solidFill>
                  <a:schemeClr val="accent3"/>
                </a:solidFill>
                <a:effectLst>
                  <a:outerShdw blurRad="38100" dist="38100" dir="2700000" algn="tl">
                    <a:srgbClr val="000000">
                      <a:alpha val="43137"/>
                    </a:srgbClr>
                  </a:outerShdw>
                </a:effectLst>
              </a:rPr>
              <a:t>ירמיהו פרק כג</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352800" y="1417637"/>
            <a:ext cx="5638800" cy="4525963"/>
          </a:xfrm>
        </p:spPr>
        <p:txBody>
          <a:bodyPr>
            <a:noAutofit/>
          </a:bodyPr>
          <a:lstStyle/>
          <a:p>
            <a:pPr marL="0" indent="0" algn="r" rtl="1">
              <a:buNone/>
            </a:pPr>
            <a:r>
              <a:rPr lang="he-IL" sz="2400" b="1" dirty="0" smtClean="0">
                <a:cs typeface="David" pitchFamily="34" charset="-79"/>
              </a:rPr>
              <a:t>יט</a:t>
            </a:r>
            <a:r>
              <a:rPr lang="he-IL" sz="2400" dirty="0" smtClean="0">
                <a:cs typeface="David" pitchFamily="34" charset="-79"/>
              </a:rPr>
              <a:t> </a:t>
            </a:r>
            <a:r>
              <a:rPr lang="he-IL" sz="2400" b="1" dirty="0">
                <a:solidFill>
                  <a:schemeClr val="accent4"/>
                </a:solidFill>
                <a:cs typeface="David" pitchFamily="34" charset="-79"/>
              </a:rPr>
              <a:t>הִנֵּה סַעֲרַת יְהוָה חֵמָה יָצְאָה וְסַעַר מִתְחוֹלֵל עַל רֹאשׁ רְשָׁעִים יָחוּל. </a:t>
            </a:r>
            <a:endParaRPr lang="en-US" sz="2400" b="1" dirty="0">
              <a:solidFill>
                <a:schemeClr val="accent4"/>
              </a:solidFill>
              <a:cs typeface="David" pitchFamily="34" charset="-79"/>
            </a:endParaRPr>
          </a:p>
          <a:p>
            <a:pPr marL="0" indent="0" algn="r" rtl="1">
              <a:buNone/>
            </a:pPr>
            <a:endParaRPr lang="he-IL" sz="2400" b="1" dirty="0" smtClean="0">
              <a:cs typeface="David" pitchFamily="34" charset="-79"/>
            </a:endParaRPr>
          </a:p>
          <a:p>
            <a:pPr marL="0" indent="0" algn="r" rtl="1">
              <a:buNone/>
            </a:pPr>
            <a:r>
              <a:rPr lang="he-IL" sz="2400" b="1" dirty="0" smtClean="0">
                <a:cs typeface="David" pitchFamily="34" charset="-79"/>
              </a:rPr>
              <a:t>כ</a:t>
            </a:r>
            <a:r>
              <a:rPr lang="he-IL" sz="2400" dirty="0" smtClean="0">
                <a:cs typeface="David" pitchFamily="34" charset="-79"/>
              </a:rPr>
              <a:t> </a:t>
            </a:r>
            <a:r>
              <a:rPr lang="he-IL" sz="2400" dirty="0">
                <a:cs typeface="David" pitchFamily="34" charset="-79"/>
              </a:rPr>
              <a:t>לֹא יָשׁוּב אַף-יְהוָה עַד-עֲשֹׂתוֹ וְעַד-הֲקִימוֹ מְזִמּוֹת לִבּוֹ בְּאַחֲרִית הַיָּמִים תִּתְבּוֹנְנוּ בָהּ בִּינָה. </a:t>
            </a:r>
            <a:endParaRPr lang="en-US" sz="2400" dirty="0">
              <a:cs typeface="David" pitchFamily="34" charset="-79"/>
            </a:endParaRPr>
          </a:p>
          <a:p>
            <a:pPr marL="0" indent="0" algn="r" rtl="1">
              <a:buNone/>
            </a:pPr>
            <a:endParaRPr lang="he-IL" sz="2400" b="1" dirty="0" smtClean="0">
              <a:cs typeface="David" pitchFamily="34" charset="-79"/>
            </a:endParaRPr>
          </a:p>
          <a:p>
            <a:pPr marL="0" indent="0" algn="r" rtl="1">
              <a:buNone/>
            </a:pPr>
            <a:r>
              <a:rPr lang="he-IL" sz="2400" b="1" dirty="0" smtClean="0">
                <a:cs typeface="David" pitchFamily="34" charset="-79"/>
              </a:rPr>
              <a:t>כא</a:t>
            </a:r>
            <a:r>
              <a:rPr lang="he-IL" sz="2400" dirty="0" smtClean="0">
                <a:cs typeface="David" pitchFamily="34" charset="-79"/>
              </a:rPr>
              <a:t> </a:t>
            </a:r>
            <a:r>
              <a:rPr lang="he-IL" sz="2400" dirty="0">
                <a:cs typeface="David" pitchFamily="34" charset="-79"/>
              </a:rPr>
              <a:t>לֹא-שָׁלַחְתִּי אֶת-הַנְּבִאִים וְהֵם רָצוּ לֹא-דִבַּרְתִּי אֲלֵיהֶם וְהֵם נִבָּאוּ. </a:t>
            </a:r>
            <a:endParaRPr lang="he-IL" sz="2400" dirty="0" smtClean="0">
              <a:cs typeface="David" pitchFamily="34" charset="-79"/>
            </a:endParaRPr>
          </a:p>
          <a:p>
            <a:pPr marL="0" indent="0" algn="r" rtl="1">
              <a:buNone/>
            </a:pPr>
            <a:endParaRPr lang="he-IL" sz="2400" b="1" dirty="0" smtClean="0">
              <a:cs typeface="David" pitchFamily="34" charset="-79"/>
            </a:endParaRPr>
          </a:p>
          <a:p>
            <a:pPr marL="0" indent="0" algn="r" rtl="1">
              <a:buNone/>
            </a:pPr>
            <a:r>
              <a:rPr lang="he-IL" sz="2400" b="1" dirty="0" smtClean="0">
                <a:cs typeface="David" pitchFamily="34" charset="-79"/>
              </a:rPr>
              <a:t>כב</a:t>
            </a:r>
            <a:r>
              <a:rPr lang="he-IL" sz="2400" dirty="0" smtClean="0">
                <a:cs typeface="David" pitchFamily="34" charset="-79"/>
              </a:rPr>
              <a:t> </a:t>
            </a:r>
            <a:r>
              <a:rPr lang="he-IL" sz="2400" b="1" dirty="0">
                <a:solidFill>
                  <a:schemeClr val="accent2"/>
                </a:solidFill>
                <a:cs typeface="David" pitchFamily="34" charset="-79"/>
              </a:rPr>
              <a:t>וְאִם-עָמְדוּ בְּסוֹדִי וְיַשְׁמִעוּ דְבָרַי אֶת-עַמִּי וִישִׁבוּם מִדַּרְכָּם הָרָע וּמֵרֹעַ מַעַלְלֵיהֶם. </a:t>
            </a:r>
            <a:endParaRPr lang="en-US" sz="2400" b="1" dirty="0">
              <a:solidFill>
                <a:schemeClr val="accent2"/>
              </a:solidFill>
              <a:cs typeface="David" pitchFamily="34" charset="-79"/>
            </a:endParaRPr>
          </a:p>
        </p:txBody>
      </p:sp>
      <p:sp>
        <p:nvSpPr>
          <p:cNvPr id="4" name="Right Arrow Callout 3"/>
          <p:cNvSpPr/>
          <p:nvPr/>
        </p:nvSpPr>
        <p:spPr>
          <a:xfrm>
            <a:off x="116541" y="1295400"/>
            <a:ext cx="3388659" cy="990600"/>
          </a:xfrm>
          <a:prstGeom prst="rightArrowCallout">
            <a:avLst>
              <a:gd name="adj1" fmla="val 25000"/>
              <a:gd name="adj2" fmla="val 25000"/>
              <a:gd name="adj3" fmla="val 13971"/>
              <a:gd name="adj4" fmla="val 87458"/>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There is a big storm coming.</a:t>
            </a:r>
            <a:endParaRPr lang="he-IL" sz="2000" dirty="0"/>
          </a:p>
        </p:txBody>
      </p:sp>
      <p:sp>
        <p:nvSpPr>
          <p:cNvPr id="5" name="Right Arrow Callout 4"/>
          <p:cNvSpPr/>
          <p:nvPr/>
        </p:nvSpPr>
        <p:spPr>
          <a:xfrm>
            <a:off x="116540" y="4648200"/>
            <a:ext cx="3388660" cy="1447800"/>
          </a:xfrm>
          <a:prstGeom prst="rightArrowCallout">
            <a:avLst>
              <a:gd name="adj1" fmla="val 25000"/>
              <a:gd name="adj2" fmla="val 25000"/>
              <a:gd name="adj3" fmla="val 25000"/>
              <a:gd name="adj4" fmla="val 87199"/>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If they really knew G-d’s word then they would be telling the people to fix their ways.</a:t>
            </a:r>
            <a:endParaRPr lang="he-IL" sz="2000" dirty="0"/>
          </a:p>
        </p:txBody>
      </p:sp>
    </p:spTree>
    <p:extLst>
      <p:ext uri="{BB962C8B-B14F-4D97-AF65-F5344CB8AC3E}">
        <p14:creationId xmlns:p14="http://schemas.microsoft.com/office/powerpoint/2010/main" val="24388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right)">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righ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right)">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0-#ppt_w/2"/>
                                          </p:val>
                                        </p:tav>
                                        <p:tav tm="100000">
                                          <p:val>
                                            <p:strVal val="#ppt_x"/>
                                          </p:val>
                                        </p:tav>
                                      </p:tavLst>
                                    </p:anim>
                                    <p:anim calcmode="lin" valueType="num">
                                      <p:cBhvr additive="base">
                                        <p:cTn id="3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1819</TotalTime>
  <Words>2820</Words>
  <Application>Microsoft Office PowerPoint</Application>
  <PresentationFormat>On-screen Show (4:3)</PresentationFormat>
  <Paragraphs>218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צדקיהו  and the end of Bayit Rishon</vt:lpstr>
      <vt:lpstr>מלכים ב פרק כד</vt:lpstr>
      <vt:lpstr>מלכים ב פרק כה</vt:lpstr>
      <vt:lpstr>ירמיהו פרק כב</vt:lpstr>
      <vt:lpstr>ירמיהו פרק כב</vt:lpstr>
      <vt:lpstr>ירמיהו פרק כב</vt:lpstr>
      <vt:lpstr>ירמיהו פרק כג</vt:lpstr>
      <vt:lpstr>ירמיהו פרק כג</vt:lpstr>
      <vt:lpstr>ירמיהו פרק כג</vt:lpstr>
      <vt:lpstr>ירמיהו פרק כז</vt:lpstr>
      <vt:lpstr>ירמיהו פרק כז</vt:lpstr>
      <vt:lpstr>יחזקאל פרק יד</vt:lpstr>
      <vt:lpstr>ירמיהו פרק כז </vt:lpstr>
      <vt:lpstr>ירמיהו פרק כז</vt:lpstr>
      <vt:lpstr>ירמיהו פרק כח</vt:lpstr>
      <vt:lpstr>ירמיהו פרק כח</vt:lpstr>
      <vt:lpstr>יחזקאל</vt:lpstr>
      <vt:lpstr>ירמיהו פרק כט</vt:lpstr>
      <vt:lpstr>תהלים פרק קמד Prayer for the Government</vt:lpstr>
      <vt:lpstr>מלכים ב פרק כה</vt:lpstr>
      <vt:lpstr>מלכים ב פרק כה</vt:lpstr>
      <vt:lpstr>מלכים ב פרק כה</vt:lpstr>
      <vt:lpstr>דברי הימים ב פרק לו</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ספר מלכים</dc:title>
  <dc:creator>Alexis</dc:creator>
  <cp:lastModifiedBy>Alexis</cp:lastModifiedBy>
  <cp:revision>191</cp:revision>
  <dcterms:created xsi:type="dcterms:W3CDTF">2006-08-16T00:00:00Z</dcterms:created>
  <dcterms:modified xsi:type="dcterms:W3CDTF">2013-09-17T18:28:09Z</dcterms:modified>
</cp:coreProperties>
</file>